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6858000" cx="9144000"/>
  <p:notesSz cx="7559675" cy="10691800"/>
  <p:embeddedFontLst>
    <p:embeddedFont>
      <p:font typeface="Raleway"/>
      <p:regular r:id="rId23"/>
      <p:bold r:id="rId24"/>
      <p:italic r:id="rId25"/>
      <p:boldItalic r:id="rId26"/>
    </p:embeddedFont>
    <p:embeddedFont>
      <p:font typeface="Lato"/>
      <p:regular r:id="rId27"/>
      <p:bold r:id="rId28"/>
      <p:italic r:id="rId29"/>
      <p:boldItalic r:id="rId30"/>
    </p:embeddedFont>
    <p:embeddedFont>
      <p:font typeface="Century Schoolbook"/>
      <p:regular r:id="rId31"/>
      <p:bold r:id="rId32"/>
      <p:italic r:id="rId33"/>
      <p:boldItalic r:id="rId34"/>
    </p:embeddedFont>
    <p:embeddedFont>
      <p:font typeface="Cambria Math"/>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Schoolbook-regular.fntdata"/><Relationship Id="rId30" Type="http://schemas.openxmlformats.org/officeDocument/2006/relationships/font" Target="fonts/Lato-boldItalic.fntdata"/><Relationship Id="rId11" Type="http://schemas.openxmlformats.org/officeDocument/2006/relationships/slide" Target="slides/slide6.xml"/><Relationship Id="rId33" Type="http://schemas.openxmlformats.org/officeDocument/2006/relationships/font" Target="fonts/CenturySchoolbook-italic.fntdata"/><Relationship Id="rId10" Type="http://schemas.openxmlformats.org/officeDocument/2006/relationships/slide" Target="slides/slide5.xml"/><Relationship Id="rId32" Type="http://schemas.openxmlformats.org/officeDocument/2006/relationships/font" Target="fonts/CenturySchoolbook-bold.fntdata"/><Relationship Id="rId13" Type="http://schemas.openxmlformats.org/officeDocument/2006/relationships/slide" Target="slides/slide8.xml"/><Relationship Id="rId35" Type="http://schemas.openxmlformats.org/officeDocument/2006/relationships/font" Target="fonts/CambriaMath-regular.fntdata"/><Relationship Id="rId12" Type="http://schemas.openxmlformats.org/officeDocument/2006/relationships/slide" Target="slides/slide7.xml"/><Relationship Id="rId34" Type="http://schemas.openxmlformats.org/officeDocument/2006/relationships/font" Target="fonts/CenturySchoolbook-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1: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88311b5dad_0_89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88311b5dad_0_895: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88311b5dad_0_90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88311b5dad_0_90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88311b5dad_0_90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88311b5dad_0_905: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88311b5dad_0_94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88311b5dad_0_94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88311b5dad_0_94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88311b5dad_0_946: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88311b5dad_0_95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88311b5dad_0_958: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88311b5dad_0_963: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88311b5dad_0_963: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88311b5dad_0_96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88311b5dad_0_969: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88311b5dad_0_3: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83" name="Google Shape;83;g88311b5dad_0_3: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88311b5dad_0_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89" name="Google Shape;89;g88311b5dad_0_8: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88311b5dad_0_46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95" name="Google Shape;95;g88311b5dad_0_467: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88311b5dad_0_86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88311b5dad_0_868: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88311b5dad_0_873: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88311b5dad_0_873: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88311b5dad_0_88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88311b5dad_0_88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88311b5dad_0_88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88311b5dad_0_885: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88311b5dad_0_89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8311b5dad_0_89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2477724" y="55420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632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55420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840300"/>
            <a:ext cx="6331500" cy="2055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4317933"/>
            <a:ext cx="6331500" cy="1655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632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55420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739800"/>
            <a:ext cx="7436100" cy="2051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3892600"/>
            <a:ext cx="7436100" cy="1428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68" name="Shape 68"/>
        <p:cNvGrpSpPr/>
        <p:nvPr/>
      </p:nvGrpSpPr>
      <p:grpSpPr>
        <a:xfrm>
          <a:off x="0" y="0"/>
          <a:ext cx="0" cy="0"/>
          <a:chOff x="0" y="0"/>
          <a:chExt cx="0" cy="0"/>
        </a:xfrm>
      </p:grpSpPr>
      <p:sp>
        <p:nvSpPr>
          <p:cNvPr id="69" name="Google Shape;69;p13"/>
          <p:cNvSpPr txBox="1"/>
          <p:nvPr>
            <p:ph type="title"/>
          </p:nvPr>
        </p:nvSpPr>
        <p:spPr>
          <a:xfrm>
            <a:off x="457200" y="273600"/>
            <a:ext cx="8229300" cy="11448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0" name="Google Shape;70;p13"/>
          <p:cNvSpPr txBox="1"/>
          <p:nvPr>
            <p:ph idx="1" type="body"/>
          </p:nvPr>
        </p:nvSpPr>
        <p:spPr>
          <a:xfrm>
            <a:off x="457200" y="1604520"/>
            <a:ext cx="8229300" cy="3977400"/>
          </a:xfrm>
          <a:prstGeom prst="rect">
            <a:avLst/>
          </a:prstGeom>
          <a:noFill/>
          <a:ln>
            <a:noFill/>
          </a:ln>
        </p:spPr>
        <p:txBody>
          <a:bodyPr anchorCtr="0" anchor="t" bIns="0" lIns="0" spcFirstLastPara="1" rIns="0" wrap="square" tIns="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1600"/>
              </a:spcBef>
              <a:spcAft>
                <a:spcPts val="0"/>
              </a:spcAft>
              <a:buClr>
                <a:schemeClr val="dk1"/>
              </a:buClr>
              <a:buSzPts val="1800"/>
              <a:buChar char="○"/>
              <a:defRPr/>
            </a:lvl2pPr>
            <a:lvl3pPr indent="-342900" lvl="2" marL="1371600" rtl="0" algn="l">
              <a:lnSpc>
                <a:spcPct val="90000"/>
              </a:lnSpc>
              <a:spcBef>
                <a:spcPts val="1600"/>
              </a:spcBef>
              <a:spcAft>
                <a:spcPts val="0"/>
              </a:spcAft>
              <a:buClr>
                <a:schemeClr val="dk1"/>
              </a:buClr>
              <a:buSzPts val="1800"/>
              <a:buChar char="■"/>
              <a:defRPr/>
            </a:lvl3pPr>
            <a:lvl4pPr indent="-342900" lvl="3" marL="1828800" rtl="0" algn="l">
              <a:lnSpc>
                <a:spcPct val="90000"/>
              </a:lnSpc>
              <a:spcBef>
                <a:spcPts val="1600"/>
              </a:spcBef>
              <a:spcAft>
                <a:spcPts val="0"/>
              </a:spcAft>
              <a:buClr>
                <a:schemeClr val="dk1"/>
              </a:buClr>
              <a:buSzPts val="1800"/>
              <a:buChar char="●"/>
              <a:defRPr/>
            </a:lvl4pPr>
            <a:lvl5pPr indent="-342900" lvl="4" marL="2286000" rtl="0" algn="l">
              <a:lnSpc>
                <a:spcPct val="90000"/>
              </a:lnSpc>
              <a:spcBef>
                <a:spcPts val="1600"/>
              </a:spcBef>
              <a:spcAft>
                <a:spcPts val="0"/>
              </a:spcAft>
              <a:buClr>
                <a:schemeClr val="dk1"/>
              </a:buClr>
              <a:buSzPts val="1800"/>
              <a:buChar char="○"/>
              <a:defRPr/>
            </a:lvl5pPr>
            <a:lvl6pPr indent="-342900" lvl="5" marL="2743200" rtl="0" algn="l">
              <a:lnSpc>
                <a:spcPct val="90000"/>
              </a:lnSpc>
              <a:spcBef>
                <a:spcPts val="1600"/>
              </a:spcBef>
              <a:spcAft>
                <a:spcPts val="0"/>
              </a:spcAft>
              <a:buClr>
                <a:schemeClr val="dk1"/>
              </a:buClr>
              <a:buSzPts val="1800"/>
              <a:buChar char="■"/>
              <a:defRPr/>
            </a:lvl6pPr>
            <a:lvl7pPr indent="-342900" lvl="6" marL="3200400" rtl="0" algn="l">
              <a:lnSpc>
                <a:spcPct val="90000"/>
              </a:lnSpc>
              <a:spcBef>
                <a:spcPts val="1600"/>
              </a:spcBef>
              <a:spcAft>
                <a:spcPts val="0"/>
              </a:spcAft>
              <a:buClr>
                <a:schemeClr val="dk1"/>
              </a:buClr>
              <a:buSzPts val="1800"/>
              <a:buChar char="●"/>
              <a:defRPr/>
            </a:lvl7pPr>
            <a:lvl8pPr indent="-342900" lvl="7" marL="3657600" rtl="0" algn="l">
              <a:lnSpc>
                <a:spcPct val="90000"/>
              </a:lnSpc>
              <a:spcBef>
                <a:spcPts val="1600"/>
              </a:spcBef>
              <a:spcAft>
                <a:spcPts val="0"/>
              </a:spcAft>
              <a:buClr>
                <a:schemeClr val="dk1"/>
              </a:buClr>
              <a:buSzPts val="1800"/>
              <a:buChar char="○"/>
              <a:defRPr/>
            </a:lvl8pPr>
            <a:lvl9pPr indent="-342900" lvl="8" marL="4114800" rtl="0" algn="l">
              <a:lnSpc>
                <a:spcPct val="90000"/>
              </a:lnSpc>
              <a:spcBef>
                <a:spcPts val="1600"/>
              </a:spcBef>
              <a:spcAft>
                <a:spcPts val="160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25200" y="55420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632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2409100"/>
            <a:ext cx="8296800" cy="20559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55420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632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55420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767933"/>
            <a:ext cx="6321600" cy="847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2127701"/>
            <a:ext cx="6321600" cy="4003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55420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632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55420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767933"/>
            <a:ext cx="6321600" cy="847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2136900"/>
            <a:ext cx="3071400" cy="4003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2136900"/>
            <a:ext cx="3071400" cy="4003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548767"/>
            <a:ext cx="8520600" cy="852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55420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1248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2462405"/>
            <a:ext cx="2808000" cy="3741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cxnSp>
        <p:nvCxnSpPr>
          <p:cNvPr id="45" name="Google Shape;45;p8"/>
          <p:cNvCxnSpPr/>
          <p:nvPr/>
        </p:nvCxnSpPr>
        <p:spPr>
          <a:xfrm>
            <a:off x="425198" y="55420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949521"/>
            <a:ext cx="6244200" cy="51141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67"/>
            <a:ext cx="4572000" cy="6858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59940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863133"/>
            <a:ext cx="4045200" cy="1757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3647161"/>
            <a:ext cx="4045200" cy="179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965600"/>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632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55420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5634700"/>
            <a:ext cx="8388600" cy="524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6251679"/>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rgbClr val="EFEFE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767933"/>
            <a:ext cx="6321600" cy="847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2127701"/>
            <a:ext cx="6321600" cy="4003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6251679"/>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1" Type="http://schemas.openxmlformats.org/officeDocument/2006/relationships/image" Target="../media/image11.png"/><Relationship Id="rId10" Type="http://schemas.openxmlformats.org/officeDocument/2006/relationships/image" Target="../media/image15.png"/><Relationship Id="rId13" Type="http://schemas.openxmlformats.org/officeDocument/2006/relationships/image" Target="../media/image4.png"/><Relationship Id="rId12" Type="http://schemas.openxmlformats.org/officeDocument/2006/relationships/image" Target="../media/image5.png"/><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8.png"/><Relationship Id="rId9" Type="http://schemas.openxmlformats.org/officeDocument/2006/relationships/image" Target="../media/image3.png"/><Relationship Id="rId14" Type="http://schemas.openxmlformats.org/officeDocument/2006/relationships/image" Target="../media/image7.png"/><Relationship Id="rId5" Type="http://schemas.openxmlformats.org/officeDocument/2006/relationships/image" Target="../media/image9.png"/><Relationship Id="rId6" Type="http://schemas.openxmlformats.org/officeDocument/2006/relationships/image" Target="../media/image18.png"/><Relationship Id="rId7" Type="http://schemas.openxmlformats.org/officeDocument/2006/relationships/image" Target="../media/image1.png"/><Relationship Id="rId8"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image" Target="../media/image17.png"/><Relationship Id="rId9" Type="http://schemas.openxmlformats.org/officeDocument/2006/relationships/image" Target="../media/image14.png"/><Relationship Id="rId5" Type="http://schemas.openxmlformats.org/officeDocument/2006/relationships/image" Target="../media/image10.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4"/>
          <p:cNvSpPr/>
          <p:nvPr/>
        </p:nvSpPr>
        <p:spPr>
          <a:xfrm>
            <a:off x="304920" y="304920"/>
            <a:ext cx="8609760" cy="1218600"/>
          </a:xfrm>
          <a:prstGeom prst="rect">
            <a:avLst/>
          </a:prstGeom>
          <a:noFill/>
          <a:ln>
            <a:noFill/>
          </a:ln>
        </p:spPr>
        <p:txBody>
          <a:bodyPr anchorCtr="0" anchor="b" bIns="45000" lIns="90000" spcFirstLastPara="1" rIns="90000" wrap="square" tIns="45000">
            <a:noAutofit/>
          </a:bodyPr>
          <a:lstStyle/>
          <a:p>
            <a:pPr indent="0" lvl="0" marL="0" marR="0" rtl="0" algn="ctr">
              <a:spcBef>
                <a:spcPts val="0"/>
              </a:spcBef>
              <a:spcAft>
                <a:spcPts val="0"/>
              </a:spcAft>
              <a:buNone/>
            </a:pPr>
            <a:r>
              <a:rPr b="1" i="0" lang="en-IN" sz="2800" u="none" cap="small" strike="noStrike">
                <a:latin typeface="Century Schoolbook"/>
                <a:ea typeface="Century Schoolbook"/>
                <a:cs typeface="Century Schoolbook"/>
                <a:sym typeface="Century Schoolbook"/>
              </a:rPr>
              <a:t>NATIONAL INSTITUTE OF TECHNOLOGY JAMSHEDPUR</a:t>
            </a:r>
            <a:endParaRPr b="0" i="0" sz="1800" u="none" cap="none" strike="noStrike">
              <a:latin typeface="Arial"/>
              <a:ea typeface="Arial"/>
              <a:cs typeface="Arial"/>
              <a:sym typeface="Arial"/>
            </a:endParaRPr>
          </a:p>
          <a:p>
            <a:pPr indent="0" lvl="0" marL="0" marR="0" rtl="0" algn="ctr">
              <a:lnSpc>
                <a:spcPct val="100000"/>
              </a:lnSpc>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
        <p:nvSpPr>
          <p:cNvPr id="76" name="Google Shape;76;p14"/>
          <p:cNvSpPr/>
          <p:nvPr/>
        </p:nvSpPr>
        <p:spPr>
          <a:xfrm>
            <a:off x="1905120" y="3733920"/>
            <a:ext cx="6171480" cy="137088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chemeClr val="dk1"/>
              </a:buClr>
              <a:buSzPts val="1100"/>
              <a:buFont typeface="Arial"/>
              <a:buNone/>
            </a:pPr>
            <a:r>
              <a:rPr b="1" lang="en-IN" sz="1800">
                <a:latin typeface="Century Schoolbook"/>
                <a:ea typeface="Century Schoolbook"/>
                <a:cs typeface="Century Schoolbook"/>
                <a:sym typeface="Century Schoolbook"/>
              </a:rPr>
              <a:t>An Epistatic Study on Fitness Landscape of Job</a:t>
            </a:r>
            <a:endParaRPr b="1" sz="1800">
              <a:latin typeface="Century Schoolbook"/>
              <a:ea typeface="Century Schoolbook"/>
              <a:cs typeface="Century Schoolbook"/>
              <a:sym typeface="Century Schoolbook"/>
            </a:endParaRPr>
          </a:p>
          <a:p>
            <a:pPr indent="0" lvl="0" marL="0" marR="0" rtl="0" algn="ctr">
              <a:lnSpc>
                <a:spcPct val="100000"/>
              </a:lnSpc>
              <a:spcBef>
                <a:spcPts val="0"/>
              </a:spcBef>
              <a:spcAft>
                <a:spcPts val="0"/>
              </a:spcAft>
              <a:buClr>
                <a:schemeClr val="dk1"/>
              </a:buClr>
              <a:buSzPts val="1100"/>
              <a:buFont typeface="Arial"/>
              <a:buNone/>
            </a:pPr>
            <a:r>
              <a:t/>
            </a:r>
            <a:endParaRPr b="1" sz="1800">
              <a:latin typeface="Century Schoolbook"/>
              <a:ea typeface="Century Schoolbook"/>
              <a:cs typeface="Century Schoolbook"/>
              <a:sym typeface="Century Schoolbook"/>
            </a:endParaRPr>
          </a:p>
          <a:p>
            <a:pPr indent="0" lvl="0" marL="0" marR="0" rtl="0" algn="ctr">
              <a:lnSpc>
                <a:spcPct val="100000"/>
              </a:lnSpc>
              <a:spcBef>
                <a:spcPts val="0"/>
              </a:spcBef>
              <a:spcAft>
                <a:spcPts val="0"/>
              </a:spcAft>
              <a:buClr>
                <a:schemeClr val="dk1"/>
              </a:buClr>
              <a:buSzPts val="1100"/>
              <a:buFont typeface="Arial"/>
              <a:buNone/>
            </a:pPr>
            <a:r>
              <a:rPr b="1" lang="en-IN" sz="1800">
                <a:latin typeface="Century Schoolbook"/>
                <a:ea typeface="Century Schoolbook"/>
                <a:cs typeface="Century Schoolbook"/>
                <a:sym typeface="Century Schoolbook"/>
              </a:rPr>
              <a:t>Shop Scheduling Problem</a:t>
            </a:r>
            <a:endParaRPr b="1" sz="1800">
              <a:latin typeface="Century Schoolbook"/>
              <a:ea typeface="Century Schoolbook"/>
              <a:cs typeface="Century Schoolbook"/>
              <a:sym typeface="Century Schoolbook"/>
            </a:endParaRPr>
          </a:p>
          <a:p>
            <a:pPr indent="0" lvl="0" marL="0" marR="0" rtl="0" algn="ctr">
              <a:lnSpc>
                <a:spcPct val="100000"/>
              </a:lnSpc>
              <a:spcBef>
                <a:spcPts val="0"/>
              </a:spcBef>
              <a:spcAft>
                <a:spcPts val="0"/>
              </a:spcAft>
              <a:buNone/>
            </a:pPr>
            <a:r>
              <a:rPr b="1" i="0" lang="en-IN" sz="1800" u="none" cap="none" strike="noStrike">
                <a:solidFill>
                  <a:srgbClr val="575F6D"/>
                </a:solidFill>
                <a:latin typeface="Century Schoolbook"/>
                <a:ea typeface="Century Schoolbook"/>
                <a:cs typeface="Century Schoolbook"/>
                <a:sym typeface="Century Schoolbook"/>
              </a:rPr>
              <a:t> </a:t>
            </a:r>
            <a:endParaRPr b="0" i="0" sz="1800" u="none" cap="none" strike="noStrike">
              <a:solidFill>
                <a:srgbClr val="000000"/>
              </a:solidFill>
              <a:latin typeface="Arial"/>
              <a:ea typeface="Arial"/>
              <a:cs typeface="Arial"/>
              <a:sym typeface="Arial"/>
            </a:endParaRPr>
          </a:p>
        </p:txBody>
      </p:sp>
      <p:sp>
        <p:nvSpPr>
          <p:cNvPr id="77" name="Google Shape;77;p14"/>
          <p:cNvSpPr/>
          <p:nvPr/>
        </p:nvSpPr>
        <p:spPr>
          <a:xfrm>
            <a:off x="990720" y="1447920"/>
            <a:ext cx="7619400" cy="63864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i="0" lang="en-IN" sz="1800" u="none" cap="none" strike="noStrike">
                <a:solidFill>
                  <a:srgbClr val="000000"/>
                </a:solidFill>
                <a:latin typeface="Century Schoolbook"/>
                <a:ea typeface="Century Schoolbook"/>
                <a:cs typeface="Century Schoolbook"/>
                <a:sym typeface="Century Schoolbook"/>
              </a:rPr>
              <a:t>DEPARTMENT OF COMPUTER SCIENCE AND ENGINEERING</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pic>
        <p:nvPicPr>
          <p:cNvPr id="78" name="Google Shape;78;p14"/>
          <p:cNvPicPr preferRelativeResize="0"/>
          <p:nvPr/>
        </p:nvPicPr>
        <p:blipFill rotWithShape="1">
          <a:blip r:embed="rId3">
            <a:alphaModFix/>
          </a:blip>
          <a:srcRect b="0" l="0" r="0" t="0"/>
          <a:stretch/>
        </p:blipFill>
        <p:spPr>
          <a:xfrm>
            <a:off x="4038480" y="1676520"/>
            <a:ext cx="1599480" cy="2260440"/>
          </a:xfrm>
          <a:prstGeom prst="rect">
            <a:avLst/>
          </a:prstGeom>
          <a:noFill/>
          <a:ln>
            <a:noFill/>
          </a:ln>
        </p:spPr>
      </p:pic>
      <p:sp>
        <p:nvSpPr>
          <p:cNvPr id="79" name="Google Shape;79;p14"/>
          <p:cNvSpPr/>
          <p:nvPr/>
        </p:nvSpPr>
        <p:spPr>
          <a:xfrm>
            <a:off x="744267" y="4891680"/>
            <a:ext cx="2796600" cy="1461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b="0" i="0" lang="en-IN" sz="1800" u="none" cap="none" strike="noStrike">
                <a:solidFill>
                  <a:srgbClr val="000000"/>
                </a:solidFill>
                <a:latin typeface="Century Schoolbook"/>
                <a:ea typeface="Century Schoolbook"/>
                <a:cs typeface="Century Schoolbook"/>
                <a:sym typeface="Century Schoolbook"/>
              </a:rPr>
              <a:t>Under the guidance of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IN" sz="1800" u="none" cap="none" strike="noStrike">
                <a:solidFill>
                  <a:srgbClr val="000000"/>
                </a:solidFill>
                <a:latin typeface="Century Schoolbook"/>
                <a:ea typeface="Century Schoolbook"/>
                <a:cs typeface="Century Schoolbook"/>
                <a:sym typeface="Century Schoolbook"/>
              </a:rPr>
              <a:t>Dr. Vinay Kumar</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IN" sz="1800" u="none" cap="none" strike="noStrike">
                <a:solidFill>
                  <a:srgbClr val="000000"/>
                </a:solidFill>
                <a:latin typeface="Century Schoolbook"/>
                <a:ea typeface="Century Schoolbook"/>
                <a:cs typeface="Century Schoolbook"/>
                <a:sym typeface="Century Schoolbook"/>
              </a:rPr>
              <a:t>Assistant Professor</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IN" sz="1800" u="none" cap="none" strike="noStrike">
                <a:solidFill>
                  <a:srgbClr val="000000"/>
                </a:solidFill>
                <a:latin typeface="Century Schoolbook"/>
                <a:ea typeface="Century Schoolbook"/>
                <a:cs typeface="Century Schoolbook"/>
                <a:sym typeface="Century Schoolbook"/>
              </a:rPr>
              <a:t>Dept. of CSE</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IN" sz="1800" u="none" cap="none" strike="noStrike">
                <a:solidFill>
                  <a:srgbClr val="000000"/>
                </a:solidFill>
                <a:latin typeface="Century Schoolbook"/>
                <a:ea typeface="Century Schoolbook"/>
                <a:cs typeface="Century Schoolbook"/>
                <a:sym typeface="Century Schoolbook"/>
              </a:rPr>
              <a:t>NIT Jamshedpur</a:t>
            </a:r>
            <a:endParaRPr b="0" i="0" sz="1800" u="none" cap="none" strike="noStrike">
              <a:solidFill>
                <a:srgbClr val="000000"/>
              </a:solidFill>
              <a:latin typeface="Arial"/>
              <a:ea typeface="Arial"/>
              <a:cs typeface="Arial"/>
              <a:sym typeface="Arial"/>
            </a:endParaRPr>
          </a:p>
        </p:txBody>
      </p:sp>
      <p:sp>
        <p:nvSpPr>
          <p:cNvPr id="80" name="Google Shape;80;p14"/>
          <p:cNvSpPr/>
          <p:nvPr/>
        </p:nvSpPr>
        <p:spPr>
          <a:xfrm>
            <a:off x="4952880" y="5029200"/>
            <a:ext cx="3752709" cy="1186560"/>
          </a:xfrm>
          <a:prstGeom prst="rect">
            <a:avLst/>
          </a:prstGeom>
          <a:noFill/>
          <a:ln>
            <a:noFill/>
          </a:ln>
        </p:spPr>
        <p:txBody>
          <a:bodyPr anchorCtr="0" anchor="t" bIns="45000" lIns="90000" spcFirstLastPara="1" rIns="90000" wrap="square" tIns="45000">
            <a:noAutofit/>
          </a:bodyPr>
          <a:lstStyle/>
          <a:p>
            <a:pPr indent="0" lvl="0" marL="0" marR="0" rtl="0" algn="r">
              <a:lnSpc>
                <a:spcPct val="100000"/>
              </a:lnSpc>
              <a:spcBef>
                <a:spcPts val="0"/>
              </a:spcBef>
              <a:spcAft>
                <a:spcPts val="0"/>
              </a:spcAft>
              <a:buNone/>
            </a:pPr>
            <a:r>
              <a:rPr b="0" i="0" lang="en-IN" sz="1800" u="none" cap="none" strike="noStrike">
                <a:solidFill>
                  <a:srgbClr val="000000"/>
                </a:solidFill>
                <a:latin typeface="Century Schoolbook"/>
                <a:ea typeface="Century Schoolbook"/>
                <a:cs typeface="Century Schoolbook"/>
                <a:sym typeface="Century Schoolbook"/>
              </a:rPr>
              <a:t>By :</a:t>
            </a:r>
            <a:endParaRPr b="0" i="0" sz="18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None/>
            </a:pPr>
            <a:r>
              <a:rPr b="0" i="0" lang="en-IN" sz="1800" u="none" cap="none" strike="noStrike">
                <a:solidFill>
                  <a:srgbClr val="000000"/>
                </a:solidFill>
                <a:latin typeface="Century Schoolbook"/>
                <a:ea typeface="Century Schoolbook"/>
                <a:cs typeface="Century Schoolbook"/>
                <a:sym typeface="Century Schoolbook"/>
              </a:rPr>
              <a:t>Aditi Biswas Purba</a:t>
            </a:r>
            <a:endParaRPr b="0" i="0" sz="1800" u="none" cap="none" strike="noStrike">
              <a:solidFill>
                <a:srgbClr val="000000"/>
              </a:solidFill>
              <a:latin typeface="Century Schoolbook"/>
              <a:ea typeface="Century Schoolbook"/>
              <a:cs typeface="Century Schoolbook"/>
              <a:sym typeface="Century Schoolbook"/>
            </a:endParaRPr>
          </a:p>
          <a:p>
            <a:pPr indent="0" lvl="0" marL="0" marR="0" rtl="0" algn="r">
              <a:lnSpc>
                <a:spcPct val="100000"/>
              </a:lnSpc>
              <a:spcBef>
                <a:spcPts val="0"/>
              </a:spcBef>
              <a:spcAft>
                <a:spcPts val="0"/>
              </a:spcAft>
              <a:buNone/>
            </a:pPr>
            <a:r>
              <a:rPr b="0" i="0" lang="en-IN" sz="1800" u="none" cap="none" strike="noStrike">
                <a:solidFill>
                  <a:srgbClr val="000000"/>
                </a:solidFill>
                <a:latin typeface="Century Schoolbook"/>
                <a:ea typeface="Century Schoolbook"/>
                <a:cs typeface="Century Schoolbook"/>
                <a:sym typeface="Century Schoolbook"/>
              </a:rPr>
              <a:t>(2016UGCS096)</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IN"/>
              <a:t>Proposed Methodology</a:t>
            </a:r>
            <a:endParaRPr/>
          </a:p>
          <a:p>
            <a:pPr indent="0" lvl="0" marL="0" rtl="0" algn="l">
              <a:spcBef>
                <a:spcPts val="0"/>
              </a:spcBef>
              <a:spcAft>
                <a:spcPts val="0"/>
              </a:spcAft>
              <a:buNone/>
            </a:pPr>
            <a:r>
              <a:t/>
            </a:r>
            <a:endParaRPr/>
          </a:p>
        </p:txBody>
      </p:sp>
      <p:sp>
        <p:nvSpPr>
          <p:cNvPr id="134" name="Google Shape;134;p23"/>
          <p:cNvSpPr txBox="1"/>
          <p:nvPr>
            <p:ph idx="1" type="body"/>
          </p:nvPr>
        </p:nvSpPr>
        <p:spPr>
          <a:xfrm>
            <a:off x="457200" y="1440295"/>
            <a:ext cx="8229300" cy="3977400"/>
          </a:xfrm>
          <a:prstGeom prst="rect">
            <a:avLst/>
          </a:prstGeom>
        </p:spPr>
        <p:txBody>
          <a:bodyPr anchorCtr="0" anchor="t" bIns="0" lIns="0" spcFirstLastPara="1" rIns="0" wrap="square" tIns="0">
            <a:noAutofit/>
          </a:bodyPr>
          <a:lstStyle/>
          <a:p>
            <a:pPr indent="0" lvl="0" marL="0" rtl="0" algn="l">
              <a:spcBef>
                <a:spcPts val="1000"/>
              </a:spcBef>
              <a:spcAft>
                <a:spcPts val="0"/>
              </a:spcAft>
              <a:buNone/>
            </a:pPr>
            <a:r>
              <a:rPr lang="en-IN" sz="1900">
                <a:latin typeface="Times New Roman"/>
                <a:ea typeface="Times New Roman"/>
                <a:cs typeface="Times New Roman"/>
                <a:sym typeface="Times New Roman"/>
              </a:rPr>
              <a:t>3.     Epistasis :</a:t>
            </a:r>
            <a:endParaRPr sz="1900">
              <a:latin typeface="Times New Roman"/>
              <a:ea typeface="Times New Roman"/>
              <a:cs typeface="Times New Roman"/>
              <a:sym typeface="Times New Roman"/>
            </a:endParaRPr>
          </a:p>
          <a:p>
            <a:pPr indent="-349250" lvl="0" marL="457200" rtl="0" algn="just">
              <a:lnSpc>
                <a:spcPct val="115000"/>
              </a:lnSpc>
              <a:spcBef>
                <a:spcPts val="1600"/>
              </a:spcBef>
              <a:spcAft>
                <a:spcPts val="0"/>
              </a:spcAft>
              <a:buClr>
                <a:schemeClr val="dk2"/>
              </a:buClr>
              <a:buSzPts val="1900"/>
              <a:buFont typeface="Times New Roman"/>
              <a:buChar char="●"/>
            </a:pPr>
            <a:r>
              <a:rPr lang="en-IN" sz="1900">
                <a:latin typeface="Times New Roman"/>
                <a:ea typeface="Times New Roman"/>
                <a:cs typeface="Times New Roman"/>
                <a:sym typeface="Times New Roman"/>
              </a:rPr>
              <a:t>To calculate the amount of non-linearity in a representation, Davidor has introduced a variance where the probability of the fitness of a chromosome decreases with the increment of the dimension of reciprocal action among various locations.</a:t>
            </a:r>
            <a:endParaRPr sz="1900">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chemeClr val="dk2"/>
              </a:buClr>
              <a:buSzPts val="1900"/>
              <a:buFont typeface="Times New Roman"/>
              <a:buChar char="●"/>
            </a:pPr>
            <a:r>
              <a:rPr lang="en-IN" sz="1900">
                <a:latin typeface="Times New Roman"/>
                <a:ea typeface="Times New Roman"/>
                <a:cs typeface="Times New Roman"/>
                <a:sym typeface="Times New Roman"/>
              </a:rPr>
              <a:t>The measurement of epistasis in the fitness landscape can be expressed as correlation, </a:t>
            </a:r>
            <a:r>
              <a:rPr lang="en-IN" sz="1900">
                <a:latin typeface="Cambria Math"/>
                <a:ea typeface="Cambria Math"/>
                <a:cs typeface="Cambria Math"/>
                <a:sym typeface="Cambria Math"/>
              </a:rPr>
              <a:t>𝛄</a:t>
            </a:r>
            <a:r>
              <a:rPr lang="en-IN" sz="1900">
                <a:latin typeface="Times New Roman"/>
                <a:ea typeface="Times New Roman"/>
                <a:cs typeface="Times New Roman"/>
                <a:sym typeface="Times New Roman"/>
              </a:rPr>
              <a:t>.It is a physical amount of local dependency. The range of   lies between 1 and -1. </a:t>
            </a:r>
            <a:endParaRPr sz="1900">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chemeClr val="dk2"/>
              </a:buClr>
              <a:buSzPts val="1900"/>
              <a:buFont typeface="Times New Roman"/>
              <a:buChar char="●"/>
            </a:pPr>
            <a:r>
              <a:rPr lang="en-IN" sz="1900">
                <a:latin typeface="Times New Roman"/>
                <a:ea typeface="Times New Roman"/>
                <a:cs typeface="Times New Roman"/>
                <a:sym typeface="Times New Roman"/>
              </a:rPr>
              <a:t>From correlation, the effects of epistasis in the fitness landscape can be seen in three types of epistatic interactions which are magnitude epistasis, sign epistasis, reciprocal epistasis. </a:t>
            </a:r>
            <a:endParaRPr sz="1900">
              <a:latin typeface="Times New Roman"/>
              <a:ea typeface="Times New Roman"/>
              <a:cs typeface="Times New Roman"/>
              <a:sym typeface="Times New Roman"/>
            </a:endParaRPr>
          </a:p>
          <a:p>
            <a:pPr indent="0" lvl="0" marL="0" rtl="0" algn="l">
              <a:spcBef>
                <a:spcPts val="1000"/>
              </a:spcBef>
              <a:spcAft>
                <a:spcPts val="1600"/>
              </a:spcAft>
              <a:buNone/>
            </a:pPr>
            <a:r>
              <a:t/>
            </a:r>
            <a:endParaRPr sz="19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457200" y="273600"/>
            <a:ext cx="8229300" cy="884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Result and Discussion</a:t>
            </a:r>
            <a:endParaRPr/>
          </a:p>
        </p:txBody>
      </p:sp>
      <p:sp>
        <p:nvSpPr>
          <p:cNvPr id="140" name="Google Shape;140;p24"/>
          <p:cNvSpPr txBox="1"/>
          <p:nvPr>
            <p:ph idx="1" type="body"/>
          </p:nvPr>
        </p:nvSpPr>
        <p:spPr>
          <a:xfrm>
            <a:off x="457200" y="1237325"/>
            <a:ext cx="8229300" cy="5133600"/>
          </a:xfrm>
          <a:prstGeom prst="rect">
            <a:avLst/>
          </a:prstGeom>
        </p:spPr>
        <p:txBody>
          <a:bodyPr anchorCtr="0" anchor="t" bIns="0" lIns="0" spcFirstLastPara="1" rIns="0" wrap="square" tIns="0">
            <a:noAutofit/>
          </a:bodyPr>
          <a:lstStyle/>
          <a:p>
            <a:pPr indent="0" lvl="0" marL="0" rtl="0" algn="just">
              <a:lnSpc>
                <a:spcPct val="115000"/>
              </a:lnSpc>
              <a:spcBef>
                <a:spcPts val="0"/>
              </a:spcBef>
              <a:spcAft>
                <a:spcPts val="0"/>
              </a:spcAft>
              <a:buNone/>
            </a:pPr>
            <a:r>
              <a:rPr lang="en-IN" sz="1900">
                <a:latin typeface="Times New Roman"/>
                <a:ea typeface="Times New Roman"/>
                <a:cs typeface="Times New Roman"/>
                <a:sym typeface="Times New Roman"/>
              </a:rPr>
              <a:t>All experiments have been carried out on Intel i5 dual core CPU and Windows 10 with Python 3.7 with the aid of Jupyter notebook. We have considered the three cases of job shop scheduling as for abz5 [28], la37 [29] and yn1 [30] as the benchmark. The benchmarks, abz5 (10 x 10), la37 (15 x 15) and yn1 (20 x 20) have the order of machines of every job along with the processing time of every machine of every job. We studied 10000 random solutions through a random walk described below:</a:t>
            </a:r>
            <a:endParaRPr sz="1900">
              <a:latin typeface="Times New Roman"/>
              <a:ea typeface="Times New Roman"/>
              <a:cs typeface="Times New Roman"/>
              <a:sym typeface="Times New Roman"/>
            </a:endParaRPr>
          </a:p>
          <a:p>
            <a:pPr indent="0" lvl="0" marL="0" rtl="0" algn="just">
              <a:lnSpc>
                <a:spcPct val="40000"/>
              </a:lnSpc>
              <a:spcBef>
                <a:spcPts val="0"/>
              </a:spcBef>
              <a:spcAft>
                <a:spcPts val="0"/>
              </a:spcAft>
              <a:buClr>
                <a:schemeClr val="dk2"/>
              </a:buClr>
              <a:buSzPts val="1100"/>
              <a:buFont typeface="Arial"/>
              <a:buNone/>
            </a:pPr>
            <a:r>
              <a:t/>
            </a:r>
            <a:endParaRPr i="1" sz="1900">
              <a:latin typeface="Times New Roman"/>
              <a:ea typeface="Times New Roman"/>
              <a:cs typeface="Times New Roman"/>
              <a:sym typeface="Times New Roman"/>
            </a:endParaRPr>
          </a:p>
          <a:p>
            <a:pPr indent="-349250" lvl="0" marL="457200" rtl="0" algn="just">
              <a:lnSpc>
                <a:spcPct val="40000"/>
              </a:lnSpc>
              <a:spcBef>
                <a:spcPts val="1000"/>
              </a:spcBef>
              <a:spcAft>
                <a:spcPts val="0"/>
              </a:spcAft>
              <a:buClr>
                <a:schemeClr val="dk2"/>
              </a:buClr>
              <a:buSzPts val="1900"/>
              <a:buFont typeface="Times New Roman"/>
              <a:buAutoNum type="arabicPeriod"/>
            </a:pPr>
            <a:r>
              <a:rPr i="1" lang="en-IN" sz="1900">
                <a:latin typeface="Times New Roman"/>
                <a:ea typeface="Times New Roman"/>
                <a:cs typeface="Times New Roman"/>
                <a:sym typeface="Times New Roman"/>
              </a:rPr>
              <a:t>Generate a random solution from the problem space.</a:t>
            </a:r>
            <a:endParaRPr i="1" sz="1900">
              <a:latin typeface="Times New Roman"/>
              <a:ea typeface="Times New Roman"/>
              <a:cs typeface="Times New Roman"/>
              <a:sym typeface="Times New Roman"/>
            </a:endParaRPr>
          </a:p>
          <a:p>
            <a:pPr indent="-349250" lvl="0" marL="457200" rtl="0" algn="just">
              <a:lnSpc>
                <a:spcPct val="40000"/>
              </a:lnSpc>
              <a:spcBef>
                <a:spcPts val="1000"/>
              </a:spcBef>
              <a:spcAft>
                <a:spcPts val="0"/>
              </a:spcAft>
              <a:buClr>
                <a:schemeClr val="dk2"/>
              </a:buClr>
              <a:buSzPts val="1900"/>
              <a:buFont typeface="Times New Roman"/>
              <a:buAutoNum type="arabicPeriod"/>
            </a:pPr>
            <a:r>
              <a:rPr i="1" lang="en-IN" sz="1900">
                <a:latin typeface="Times New Roman"/>
                <a:ea typeface="Times New Roman"/>
                <a:cs typeface="Times New Roman"/>
                <a:sym typeface="Times New Roman"/>
              </a:rPr>
              <a:t>Calculate the fitness of the answer and store it with the present </a:t>
            </a:r>
            <a:r>
              <a:rPr i="1" lang="en-IN" sz="1900">
                <a:latin typeface="Times New Roman"/>
                <a:ea typeface="Times New Roman"/>
                <a:cs typeface="Times New Roman"/>
                <a:sym typeface="Times New Roman"/>
              </a:rPr>
              <a:t>answers  </a:t>
            </a:r>
            <a:endParaRPr i="1" sz="1900">
              <a:latin typeface="Times New Roman"/>
              <a:ea typeface="Times New Roman"/>
              <a:cs typeface="Times New Roman"/>
              <a:sym typeface="Times New Roman"/>
            </a:endParaRPr>
          </a:p>
          <a:p>
            <a:pPr indent="0" lvl="0" marL="457200" rtl="0" algn="just">
              <a:lnSpc>
                <a:spcPct val="40000"/>
              </a:lnSpc>
              <a:spcBef>
                <a:spcPts val="1000"/>
              </a:spcBef>
              <a:spcAft>
                <a:spcPts val="0"/>
              </a:spcAft>
              <a:buNone/>
            </a:pPr>
            <a:r>
              <a:rPr i="1" lang="en-IN" sz="1900">
                <a:latin typeface="Times New Roman"/>
                <a:ea typeface="Times New Roman"/>
                <a:cs typeface="Times New Roman"/>
                <a:sym typeface="Times New Roman"/>
              </a:rPr>
              <a:t>factorial representation.</a:t>
            </a:r>
            <a:endParaRPr i="1" sz="1900">
              <a:latin typeface="Times New Roman"/>
              <a:ea typeface="Times New Roman"/>
              <a:cs typeface="Times New Roman"/>
              <a:sym typeface="Times New Roman"/>
            </a:endParaRPr>
          </a:p>
          <a:p>
            <a:pPr indent="-349250" lvl="0" marL="457200" rtl="0" algn="just">
              <a:lnSpc>
                <a:spcPct val="40000"/>
              </a:lnSpc>
              <a:spcBef>
                <a:spcPts val="1000"/>
              </a:spcBef>
              <a:spcAft>
                <a:spcPts val="0"/>
              </a:spcAft>
              <a:buClr>
                <a:schemeClr val="dk2"/>
              </a:buClr>
              <a:buSzPts val="1900"/>
              <a:buFont typeface="Times New Roman"/>
              <a:buAutoNum type="arabicPeriod"/>
            </a:pPr>
            <a:r>
              <a:rPr i="1" lang="en-IN" sz="1900">
                <a:latin typeface="Times New Roman"/>
                <a:ea typeface="Times New Roman"/>
                <a:cs typeface="Times New Roman"/>
                <a:sym typeface="Times New Roman"/>
              </a:rPr>
              <a:t>While ending criteria not met, do:</a:t>
            </a:r>
            <a:endParaRPr i="1" sz="1900">
              <a:latin typeface="Times New Roman"/>
              <a:ea typeface="Times New Roman"/>
              <a:cs typeface="Times New Roman"/>
              <a:sym typeface="Times New Roman"/>
            </a:endParaRPr>
          </a:p>
          <a:p>
            <a:pPr indent="-349250" lvl="1" marL="914400" rtl="0" algn="just">
              <a:lnSpc>
                <a:spcPct val="40000"/>
              </a:lnSpc>
              <a:spcBef>
                <a:spcPts val="1000"/>
              </a:spcBef>
              <a:spcAft>
                <a:spcPts val="0"/>
              </a:spcAft>
              <a:buClr>
                <a:schemeClr val="dk2"/>
              </a:buClr>
              <a:buSzPts val="1900"/>
              <a:buFont typeface="Times New Roman"/>
              <a:buChar char="○"/>
            </a:pPr>
            <a:r>
              <a:rPr i="1" lang="en-IN" sz="1900">
                <a:latin typeface="Times New Roman"/>
                <a:ea typeface="Times New Roman"/>
                <a:cs typeface="Times New Roman"/>
                <a:sym typeface="Times New Roman"/>
              </a:rPr>
              <a:t>Generate a sample feasible answer set of the current answer based on </a:t>
            </a:r>
            <a:endParaRPr i="1" sz="1900">
              <a:latin typeface="Times New Roman"/>
              <a:ea typeface="Times New Roman"/>
              <a:cs typeface="Times New Roman"/>
              <a:sym typeface="Times New Roman"/>
            </a:endParaRPr>
          </a:p>
          <a:p>
            <a:pPr indent="0" lvl="0" marL="914400" rtl="0" algn="just">
              <a:lnSpc>
                <a:spcPct val="40000"/>
              </a:lnSpc>
              <a:spcBef>
                <a:spcPts val="1000"/>
              </a:spcBef>
              <a:spcAft>
                <a:spcPts val="0"/>
              </a:spcAft>
              <a:buNone/>
            </a:pPr>
            <a:r>
              <a:rPr i="1" lang="en-IN" sz="1900">
                <a:latin typeface="Times New Roman"/>
                <a:ea typeface="Times New Roman"/>
                <a:cs typeface="Times New Roman"/>
                <a:sym typeface="Times New Roman"/>
              </a:rPr>
              <a:t>different neighborhood definitions.</a:t>
            </a:r>
            <a:endParaRPr i="1" sz="1900">
              <a:latin typeface="Times New Roman"/>
              <a:ea typeface="Times New Roman"/>
              <a:cs typeface="Times New Roman"/>
              <a:sym typeface="Times New Roman"/>
            </a:endParaRPr>
          </a:p>
          <a:p>
            <a:pPr indent="-349250" lvl="1" marL="914400" rtl="0" algn="just">
              <a:lnSpc>
                <a:spcPct val="40000"/>
              </a:lnSpc>
              <a:spcBef>
                <a:spcPts val="1000"/>
              </a:spcBef>
              <a:spcAft>
                <a:spcPts val="0"/>
              </a:spcAft>
              <a:buClr>
                <a:schemeClr val="dk2"/>
              </a:buClr>
              <a:buSzPts val="1900"/>
              <a:buFont typeface="Times New Roman"/>
              <a:buChar char="○"/>
            </a:pPr>
            <a:r>
              <a:rPr i="1" lang="en-IN" sz="1900">
                <a:latin typeface="Times New Roman"/>
                <a:ea typeface="Times New Roman"/>
                <a:cs typeface="Times New Roman"/>
                <a:sym typeface="Times New Roman"/>
              </a:rPr>
              <a:t>Elect an individual answer randomly from the sample answer set.</a:t>
            </a:r>
            <a:endParaRPr i="1" sz="1900">
              <a:latin typeface="Times New Roman"/>
              <a:ea typeface="Times New Roman"/>
              <a:cs typeface="Times New Roman"/>
              <a:sym typeface="Times New Roman"/>
            </a:endParaRPr>
          </a:p>
          <a:p>
            <a:pPr indent="-349250" lvl="1" marL="914400" rtl="0" algn="just">
              <a:lnSpc>
                <a:spcPct val="40000"/>
              </a:lnSpc>
              <a:spcBef>
                <a:spcPts val="1000"/>
              </a:spcBef>
              <a:spcAft>
                <a:spcPts val="0"/>
              </a:spcAft>
              <a:buClr>
                <a:schemeClr val="dk2"/>
              </a:buClr>
              <a:buSzPts val="1900"/>
              <a:buFont typeface="Times New Roman"/>
              <a:buChar char="○"/>
            </a:pPr>
            <a:r>
              <a:rPr i="1" lang="en-IN" sz="1900">
                <a:latin typeface="Times New Roman"/>
                <a:ea typeface="Times New Roman"/>
                <a:cs typeface="Times New Roman"/>
                <a:sym typeface="Times New Roman"/>
              </a:rPr>
              <a:t>Calculate the fitness of the answer and store it with the present </a:t>
            </a:r>
            <a:r>
              <a:rPr i="1" lang="en-IN" sz="1900">
                <a:latin typeface="Times New Roman"/>
                <a:ea typeface="Times New Roman"/>
                <a:cs typeface="Times New Roman"/>
                <a:sym typeface="Times New Roman"/>
              </a:rPr>
              <a:t>answers</a:t>
            </a:r>
            <a:r>
              <a:rPr i="1" lang="en-IN" sz="1900">
                <a:latin typeface="Times New Roman"/>
                <a:ea typeface="Times New Roman"/>
                <a:cs typeface="Times New Roman"/>
                <a:sym typeface="Times New Roman"/>
              </a:rPr>
              <a:t> </a:t>
            </a:r>
            <a:endParaRPr i="1" sz="1900">
              <a:latin typeface="Times New Roman"/>
              <a:ea typeface="Times New Roman"/>
              <a:cs typeface="Times New Roman"/>
              <a:sym typeface="Times New Roman"/>
            </a:endParaRPr>
          </a:p>
          <a:p>
            <a:pPr indent="0" lvl="0" marL="914400" rtl="0" algn="just">
              <a:lnSpc>
                <a:spcPct val="40000"/>
              </a:lnSpc>
              <a:spcBef>
                <a:spcPts val="1000"/>
              </a:spcBef>
              <a:spcAft>
                <a:spcPts val="0"/>
              </a:spcAft>
              <a:buNone/>
            </a:pPr>
            <a:r>
              <a:rPr i="1" lang="en-IN" sz="1900">
                <a:latin typeface="Times New Roman"/>
                <a:ea typeface="Times New Roman"/>
                <a:cs typeface="Times New Roman"/>
                <a:sym typeface="Times New Roman"/>
              </a:rPr>
              <a:t>factorial representation.</a:t>
            </a:r>
            <a:endParaRPr i="1" sz="1900">
              <a:latin typeface="Times New Roman"/>
              <a:ea typeface="Times New Roman"/>
              <a:cs typeface="Times New Roman"/>
              <a:sym typeface="Times New Roman"/>
            </a:endParaRPr>
          </a:p>
          <a:p>
            <a:pPr indent="0" lvl="0" marL="0" rtl="0" algn="just">
              <a:lnSpc>
                <a:spcPct val="115000"/>
              </a:lnSpc>
              <a:spcBef>
                <a:spcPts val="1000"/>
              </a:spcBef>
              <a:spcAft>
                <a:spcPts val="1600"/>
              </a:spcAft>
              <a:buNone/>
            </a:pPr>
            <a:r>
              <a:t/>
            </a:r>
            <a:endParaRPr sz="1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457200" y="273600"/>
            <a:ext cx="8229300" cy="1003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Result and Discussion</a:t>
            </a:r>
            <a:endParaRPr/>
          </a:p>
          <a:p>
            <a:pPr indent="0" lvl="0" marL="0" rtl="0" algn="l">
              <a:spcBef>
                <a:spcPts val="0"/>
              </a:spcBef>
              <a:spcAft>
                <a:spcPts val="0"/>
              </a:spcAft>
              <a:buNone/>
            </a:pPr>
            <a:r>
              <a:t/>
            </a:r>
            <a:endParaRPr/>
          </a:p>
        </p:txBody>
      </p:sp>
      <p:sp>
        <p:nvSpPr>
          <p:cNvPr id="146" name="Google Shape;146;p25"/>
          <p:cNvSpPr txBox="1"/>
          <p:nvPr>
            <p:ph idx="1" type="body"/>
          </p:nvPr>
        </p:nvSpPr>
        <p:spPr>
          <a:xfrm>
            <a:off x="457200" y="1053050"/>
            <a:ext cx="8229300" cy="5660100"/>
          </a:xfrm>
          <a:prstGeom prst="rect">
            <a:avLst/>
          </a:prstGeom>
        </p:spPr>
        <p:txBody>
          <a:bodyPr anchorCtr="0" anchor="t" bIns="0" lIns="0" spcFirstLastPara="1" rIns="0" wrap="square" tIns="0">
            <a:noAutofit/>
          </a:bodyPr>
          <a:lstStyle/>
          <a:p>
            <a:pPr indent="0" lvl="0" marL="0" rtl="0" algn="l">
              <a:spcBef>
                <a:spcPts val="10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ctr">
              <a:lnSpc>
                <a:spcPct val="150000"/>
              </a:lnSpc>
              <a:spcBef>
                <a:spcPts val="1600"/>
              </a:spcBef>
              <a:spcAft>
                <a:spcPts val="0"/>
              </a:spcAft>
              <a:buClr>
                <a:schemeClr val="dk2"/>
              </a:buClr>
              <a:buSzPts val="1100"/>
              <a:buFont typeface="Arial"/>
              <a:buNone/>
            </a:pPr>
            <a:r>
              <a:rPr lang="en-IN">
                <a:latin typeface="Times New Roman"/>
                <a:ea typeface="Times New Roman"/>
                <a:cs typeface="Times New Roman"/>
                <a:sym typeface="Times New Roman"/>
              </a:rPr>
              <a:t>Makespan distribution for 3 benchmarks for BNS, INS, RNS and SNS respectively</a:t>
            </a:r>
            <a:endParaRPr>
              <a:latin typeface="Times New Roman"/>
              <a:ea typeface="Times New Roman"/>
              <a:cs typeface="Times New Roman"/>
              <a:sym typeface="Times New Roman"/>
            </a:endParaRPr>
          </a:p>
          <a:p>
            <a:pPr indent="0" lvl="0" marL="0" rtl="0" algn="l">
              <a:spcBef>
                <a:spcPts val="1000"/>
              </a:spcBef>
              <a:spcAft>
                <a:spcPts val="1600"/>
              </a:spcAft>
              <a:buNone/>
            </a:pPr>
            <a:r>
              <a:t/>
            </a:r>
            <a:endParaRPr/>
          </a:p>
        </p:txBody>
      </p:sp>
      <p:pic>
        <p:nvPicPr>
          <p:cNvPr id="147" name="Google Shape;147;p25"/>
          <p:cNvPicPr preferRelativeResize="0"/>
          <p:nvPr/>
        </p:nvPicPr>
        <p:blipFill>
          <a:blip r:embed="rId3">
            <a:alphaModFix/>
          </a:blip>
          <a:stretch>
            <a:fillRect/>
          </a:stretch>
        </p:blipFill>
        <p:spPr>
          <a:xfrm>
            <a:off x="773125" y="1101413"/>
            <a:ext cx="2368803" cy="1134004"/>
          </a:xfrm>
          <a:prstGeom prst="rect">
            <a:avLst/>
          </a:prstGeom>
          <a:noFill/>
          <a:ln>
            <a:noFill/>
          </a:ln>
        </p:spPr>
      </p:pic>
      <p:pic>
        <p:nvPicPr>
          <p:cNvPr id="148" name="Google Shape;148;p25"/>
          <p:cNvPicPr preferRelativeResize="0"/>
          <p:nvPr/>
        </p:nvPicPr>
        <p:blipFill>
          <a:blip r:embed="rId4">
            <a:alphaModFix/>
          </a:blip>
          <a:stretch>
            <a:fillRect/>
          </a:stretch>
        </p:blipFill>
        <p:spPr>
          <a:xfrm>
            <a:off x="6139863" y="1101424"/>
            <a:ext cx="2368803" cy="1134004"/>
          </a:xfrm>
          <a:prstGeom prst="rect">
            <a:avLst/>
          </a:prstGeom>
          <a:noFill/>
          <a:ln>
            <a:noFill/>
          </a:ln>
        </p:spPr>
      </p:pic>
      <p:pic>
        <p:nvPicPr>
          <p:cNvPr id="149" name="Google Shape;149;p25"/>
          <p:cNvPicPr preferRelativeResize="0"/>
          <p:nvPr/>
        </p:nvPicPr>
        <p:blipFill>
          <a:blip r:embed="rId5">
            <a:alphaModFix/>
          </a:blip>
          <a:stretch>
            <a:fillRect/>
          </a:stretch>
        </p:blipFill>
        <p:spPr>
          <a:xfrm>
            <a:off x="3456494" y="1101423"/>
            <a:ext cx="2368803" cy="1134004"/>
          </a:xfrm>
          <a:prstGeom prst="rect">
            <a:avLst/>
          </a:prstGeom>
          <a:noFill/>
          <a:ln>
            <a:noFill/>
          </a:ln>
        </p:spPr>
      </p:pic>
      <p:pic>
        <p:nvPicPr>
          <p:cNvPr id="150" name="Google Shape;150;p25"/>
          <p:cNvPicPr preferRelativeResize="0"/>
          <p:nvPr/>
        </p:nvPicPr>
        <p:blipFill>
          <a:blip r:embed="rId6">
            <a:alphaModFix/>
          </a:blip>
          <a:stretch>
            <a:fillRect/>
          </a:stretch>
        </p:blipFill>
        <p:spPr>
          <a:xfrm>
            <a:off x="6140145" y="2351477"/>
            <a:ext cx="2368803" cy="1134004"/>
          </a:xfrm>
          <a:prstGeom prst="rect">
            <a:avLst/>
          </a:prstGeom>
          <a:noFill/>
          <a:ln>
            <a:noFill/>
          </a:ln>
        </p:spPr>
      </p:pic>
      <p:pic>
        <p:nvPicPr>
          <p:cNvPr id="151" name="Google Shape;151;p25"/>
          <p:cNvPicPr preferRelativeResize="0"/>
          <p:nvPr/>
        </p:nvPicPr>
        <p:blipFill>
          <a:blip r:embed="rId7">
            <a:alphaModFix/>
          </a:blip>
          <a:stretch>
            <a:fillRect/>
          </a:stretch>
        </p:blipFill>
        <p:spPr>
          <a:xfrm>
            <a:off x="3456635" y="2351477"/>
            <a:ext cx="2368803" cy="1134004"/>
          </a:xfrm>
          <a:prstGeom prst="rect">
            <a:avLst/>
          </a:prstGeom>
          <a:noFill/>
          <a:ln>
            <a:noFill/>
          </a:ln>
        </p:spPr>
      </p:pic>
      <p:pic>
        <p:nvPicPr>
          <p:cNvPr id="152" name="Google Shape;152;p25"/>
          <p:cNvPicPr preferRelativeResize="0"/>
          <p:nvPr/>
        </p:nvPicPr>
        <p:blipFill>
          <a:blip r:embed="rId8">
            <a:alphaModFix/>
          </a:blip>
          <a:stretch>
            <a:fillRect/>
          </a:stretch>
        </p:blipFill>
        <p:spPr>
          <a:xfrm>
            <a:off x="773125" y="2351477"/>
            <a:ext cx="2368803" cy="1134004"/>
          </a:xfrm>
          <a:prstGeom prst="rect">
            <a:avLst/>
          </a:prstGeom>
          <a:noFill/>
          <a:ln>
            <a:noFill/>
          </a:ln>
        </p:spPr>
      </p:pic>
      <p:pic>
        <p:nvPicPr>
          <p:cNvPr id="153" name="Google Shape;153;p25"/>
          <p:cNvPicPr preferRelativeResize="0"/>
          <p:nvPr/>
        </p:nvPicPr>
        <p:blipFill>
          <a:blip r:embed="rId9">
            <a:alphaModFix/>
          </a:blip>
          <a:stretch>
            <a:fillRect/>
          </a:stretch>
        </p:blipFill>
        <p:spPr>
          <a:xfrm>
            <a:off x="773125" y="3601531"/>
            <a:ext cx="2368803" cy="1134004"/>
          </a:xfrm>
          <a:prstGeom prst="rect">
            <a:avLst/>
          </a:prstGeom>
          <a:noFill/>
          <a:ln>
            <a:noFill/>
          </a:ln>
        </p:spPr>
      </p:pic>
      <p:pic>
        <p:nvPicPr>
          <p:cNvPr id="154" name="Google Shape;154;p25"/>
          <p:cNvPicPr preferRelativeResize="0"/>
          <p:nvPr/>
        </p:nvPicPr>
        <p:blipFill rotWithShape="1">
          <a:blip r:embed="rId10">
            <a:alphaModFix/>
          </a:blip>
          <a:srcRect b="-52230" l="-106500" r="106500" t="52230"/>
          <a:stretch/>
        </p:blipFill>
        <p:spPr>
          <a:xfrm>
            <a:off x="628325" y="4725600"/>
            <a:ext cx="2519998" cy="1260000"/>
          </a:xfrm>
          <a:prstGeom prst="rect">
            <a:avLst/>
          </a:prstGeom>
          <a:noFill/>
          <a:ln>
            <a:noFill/>
          </a:ln>
        </p:spPr>
      </p:pic>
      <p:pic>
        <p:nvPicPr>
          <p:cNvPr id="155" name="Google Shape;155;p25"/>
          <p:cNvPicPr preferRelativeResize="0"/>
          <p:nvPr/>
        </p:nvPicPr>
        <p:blipFill>
          <a:blip r:embed="rId11">
            <a:alphaModFix/>
          </a:blip>
          <a:stretch>
            <a:fillRect/>
          </a:stretch>
        </p:blipFill>
        <p:spPr>
          <a:xfrm>
            <a:off x="3456635" y="3601531"/>
            <a:ext cx="2368803" cy="1134004"/>
          </a:xfrm>
          <a:prstGeom prst="rect">
            <a:avLst/>
          </a:prstGeom>
          <a:noFill/>
          <a:ln>
            <a:noFill/>
          </a:ln>
        </p:spPr>
      </p:pic>
      <p:pic>
        <p:nvPicPr>
          <p:cNvPr id="156" name="Google Shape;156;p25"/>
          <p:cNvPicPr preferRelativeResize="0"/>
          <p:nvPr/>
        </p:nvPicPr>
        <p:blipFill>
          <a:blip r:embed="rId10">
            <a:alphaModFix/>
          </a:blip>
          <a:stretch>
            <a:fillRect/>
          </a:stretch>
        </p:blipFill>
        <p:spPr>
          <a:xfrm>
            <a:off x="6140145" y="3601531"/>
            <a:ext cx="2368803" cy="1134004"/>
          </a:xfrm>
          <a:prstGeom prst="rect">
            <a:avLst/>
          </a:prstGeom>
          <a:noFill/>
          <a:ln>
            <a:noFill/>
          </a:ln>
        </p:spPr>
      </p:pic>
      <p:pic>
        <p:nvPicPr>
          <p:cNvPr id="157" name="Google Shape;157;p25"/>
          <p:cNvPicPr preferRelativeResize="0"/>
          <p:nvPr/>
        </p:nvPicPr>
        <p:blipFill>
          <a:blip r:embed="rId12">
            <a:alphaModFix/>
          </a:blip>
          <a:stretch>
            <a:fillRect/>
          </a:stretch>
        </p:blipFill>
        <p:spPr>
          <a:xfrm>
            <a:off x="773125" y="4851585"/>
            <a:ext cx="2368803" cy="1134004"/>
          </a:xfrm>
          <a:prstGeom prst="rect">
            <a:avLst/>
          </a:prstGeom>
          <a:noFill/>
          <a:ln>
            <a:noFill/>
          </a:ln>
        </p:spPr>
      </p:pic>
      <p:pic>
        <p:nvPicPr>
          <p:cNvPr id="158" name="Google Shape;158;p25"/>
          <p:cNvPicPr preferRelativeResize="0"/>
          <p:nvPr/>
        </p:nvPicPr>
        <p:blipFill>
          <a:blip r:embed="rId13">
            <a:alphaModFix/>
          </a:blip>
          <a:stretch>
            <a:fillRect/>
          </a:stretch>
        </p:blipFill>
        <p:spPr>
          <a:xfrm>
            <a:off x="6140145" y="4851585"/>
            <a:ext cx="2368803" cy="1134004"/>
          </a:xfrm>
          <a:prstGeom prst="rect">
            <a:avLst/>
          </a:prstGeom>
          <a:noFill/>
          <a:ln>
            <a:noFill/>
          </a:ln>
        </p:spPr>
      </p:pic>
      <p:pic>
        <p:nvPicPr>
          <p:cNvPr id="159" name="Google Shape;159;p25"/>
          <p:cNvPicPr preferRelativeResize="0"/>
          <p:nvPr/>
        </p:nvPicPr>
        <p:blipFill>
          <a:blip r:embed="rId14">
            <a:alphaModFix/>
          </a:blip>
          <a:stretch>
            <a:fillRect/>
          </a:stretch>
        </p:blipFill>
        <p:spPr>
          <a:xfrm>
            <a:off x="3456635" y="4851585"/>
            <a:ext cx="2368803" cy="113400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6"/>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Result and Discussion</a:t>
            </a:r>
            <a:endParaRPr/>
          </a:p>
        </p:txBody>
      </p:sp>
      <p:sp>
        <p:nvSpPr>
          <p:cNvPr id="165" name="Google Shape;165;p26"/>
          <p:cNvSpPr txBox="1"/>
          <p:nvPr>
            <p:ph idx="1" type="body"/>
          </p:nvPr>
        </p:nvSpPr>
        <p:spPr>
          <a:xfrm>
            <a:off x="457200" y="1604520"/>
            <a:ext cx="8229300" cy="3977400"/>
          </a:xfrm>
          <a:prstGeom prst="rect">
            <a:avLst/>
          </a:prstGeom>
        </p:spPr>
        <p:txBody>
          <a:bodyPr anchorCtr="0" anchor="t" bIns="0" lIns="0" spcFirstLastPara="1" rIns="0" wrap="square" tIns="0">
            <a:noAutofit/>
          </a:bodyPr>
          <a:lstStyle/>
          <a:p>
            <a:pPr indent="-349250" lvl="0" marL="457200" rtl="0" algn="just">
              <a:lnSpc>
                <a:spcPct val="115000"/>
              </a:lnSpc>
              <a:spcBef>
                <a:spcPts val="100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The above procedure utilizes RNS, INS, BNS, and SNS neighborhood structure. To generate the neighborhood sample from a current solution we have considered the sample size </a:t>
            </a:r>
            <a:r>
              <a:rPr lang="en-IN" sz="1900">
                <a:solidFill>
                  <a:srgbClr val="000000"/>
                </a:solidFill>
                <a:latin typeface="Times New Roman"/>
                <a:ea typeface="Times New Roman"/>
                <a:cs typeface="Times New Roman"/>
                <a:sym typeface="Times New Roman"/>
              </a:rPr>
              <a:t>would be </a:t>
            </a:r>
            <a:r>
              <a:rPr lang="en-IN" sz="1900">
                <a:solidFill>
                  <a:srgbClr val="000000"/>
                </a:solidFill>
                <a:latin typeface="Times New Roman"/>
                <a:ea typeface="Times New Roman"/>
                <a:cs typeface="Times New Roman"/>
                <a:sym typeface="Times New Roman"/>
              </a:rPr>
              <a:t>50. </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After that a random solution is being selected as the current one for the next iteration. The random solutions’ makespan are graphically displayed by selecting 10% solutions randomly of the sample to observe the fitness distribution of the specified problem. </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It has been observed that the sample space is flat in nature with many local minima existing within it. It almost resembles a Rastrigin function landscape with the flat valley like terrain geometry containing multiple numbers of local optima. </a:t>
            </a:r>
            <a:endParaRPr sz="1900">
              <a:solidFill>
                <a:srgbClr val="000000"/>
              </a:solidFill>
              <a:latin typeface="Times New Roman"/>
              <a:ea typeface="Times New Roman"/>
              <a:cs typeface="Times New Roman"/>
              <a:sym typeface="Times New Roman"/>
            </a:endParaRPr>
          </a:p>
          <a:p>
            <a:pPr indent="0" lvl="0" marL="0" rtl="0" algn="just">
              <a:spcBef>
                <a:spcPts val="1600"/>
              </a:spcBef>
              <a:spcAft>
                <a:spcPts val="1600"/>
              </a:spcAft>
              <a:buNone/>
            </a:pPr>
            <a:r>
              <a:t/>
            </a:r>
            <a:endParaRPr sz="19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7"/>
          <p:cNvSpPr txBox="1"/>
          <p:nvPr>
            <p:ph type="title"/>
          </p:nvPr>
        </p:nvSpPr>
        <p:spPr>
          <a:xfrm>
            <a:off x="457350" y="605500"/>
            <a:ext cx="8229300" cy="813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Result and Discussion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1" name="Google Shape;171;p27"/>
          <p:cNvSpPr txBox="1"/>
          <p:nvPr>
            <p:ph idx="1" type="body"/>
          </p:nvPr>
        </p:nvSpPr>
        <p:spPr>
          <a:xfrm>
            <a:off x="457200" y="1224175"/>
            <a:ext cx="8229300" cy="5568900"/>
          </a:xfrm>
          <a:prstGeom prst="rect">
            <a:avLst/>
          </a:prstGeom>
        </p:spPr>
        <p:txBody>
          <a:bodyPr anchorCtr="0" anchor="t" bIns="0" lIns="0" spcFirstLastPara="1" rIns="0" wrap="square" tIns="0">
            <a:noAutofit/>
          </a:bodyPr>
          <a:lstStyle/>
          <a:p>
            <a:pPr indent="0" lvl="0" marL="0" rtl="0" algn="l">
              <a:spcBef>
                <a:spcPts val="1000"/>
              </a:spcBef>
              <a:spcAft>
                <a:spcPts val="0"/>
              </a:spcAft>
              <a:buNone/>
            </a:pPr>
            <a:r>
              <a:t/>
            </a:r>
            <a:endParaRPr/>
          </a:p>
          <a:p>
            <a:pPr indent="0" lvl="0" marL="0" rtl="0" algn="l">
              <a:spcBef>
                <a:spcPts val="1600"/>
              </a:spcBef>
              <a:spcAft>
                <a:spcPts val="0"/>
              </a:spcAft>
              <a:buNone/>
            </a:pPr>
            <a:r>
              <a:t/>
            </a:r>
            <a:endParaRPr/>
          </a:p>
          <a:p>
            <a:pPr indent="0" lvl="0" marL="0" rtl="0" algn="l">
              <a:lnSpc>
                <a:spcPct val="150000"/>
              </a:lnSpc>
              <a:spcBef>
                <a:spcPts val="1600"/>
              </a:spcBef>
              <a:spcAft>
                <a:spcPts val="0"/>
              </a:spcAft>
              <a:buNone/>
            </a:pPr>
            <a:r>
              <a:t/>
            </a:r>
            <a:endParaRPr/>
          </a:p>
          <a:p>
            <a:pPr indent="0" lvl="0" marL="0" rtl="0" algn="ctr">
              <a:lnSpc>
                <a:spcPct val="115000"/>
              </a:lnSpc>
              <a:spcBef>
                <a:spcPts val="0"/>
              </a:spcBef>
              <a:spcAft>
                <a:spcPts val="0"/>
              </a:spcAft>
              <a:buNone/>
            </a:pPr>
            <a:r>
              <a:rPr lang="en-IN" sz="1700">
                <a:latin typeface="Times New Roman"/>
                <a:ea typeface="Times New Roman"/>
                <a:cs typeface="Times New Roman"/>
                <a:sym typeface="Times New Roman"/>
              </a:rPr>
              <a:t>Davidor’s epistasis for BNS, INS, RNS and SNS neighborhood structure of each benchmark respectively</a:t>
            </a:r>
            <a:endParaRPr sz="2300"/>
          </a:p>
          <a:p>
            <a:pPr indent="0" lvl="0" marL="0" rtl="0" algn="l">
              <a:spcBef>
                <a:spcPts val="10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ctr">
              <a:lnSpc>
                <a:spcPct val="150000"/>
              </a:lnSpc>
              <a:spcBef>
                <a:spcPts val="1600"/>
              </a:spcBef>
              <a:spcAft>
                <a:spcPts val="0"/>
              </a:spcAft>
              <a:buNone/>
            </a:pPr>
            <a:r>
              <a:rPr lang="en-IN" sz="1700">
                <a:latin typeface="Times New Roman"/>
                <a:ea typeface="Times New Roman"/>
                <a:cs typeface="Times New Roman"/>
                <a:sym typeface="Times New Roman"/>
              </a:rPr>
              <a:t>Comparison of epistatic variance of 3 benchmarks of each BNS, INS, RNS and SNS neighborhood structures</a:t>
            </a:r>
            <a:endParaRPr sz="1700">
              <a:latin typeface="Times New Roman"/>
              <a:ea typeface="Times New Roman"/>
              <a:cs typeface="Times New Roman"/>
              <a:sym typeface="Times New Roman"/>
            </a:endParaRPr>
          </a:p>
          <a:p>
            <a:pPr indent="0" lvl="0" marL="0" rtl="0" algn="l">
              <a:spcBef>
                <a:spcPts val="1000"/>
              </a:spcBef>
              <a:spcAft>
                <a:spcPts val="1600"/>
              </a:spcAft>
              <a:buNone/>
            </a:pPr>
            <a:r>
              <a:t/>
            </a:r>
            <a:endParaRPr>
              <a:latin typeface="Times New Roman"/>
              <a:ea typeface="Times New Roman"/>
              <a:cs typeface="Times New Roman"/>
              <a:sym typeface="Times New Roman"/>
            </a:endParaRPr>
          </a:p>
        </p:txBody>
      </p:sp>
      <p:pic>
        <p:nvPicPr>
          <p:cNvPr id="172" name="Google Shape;172;p27"/>
          <p:cNvPicPr preferRelativeResize="0"/>
          <p:nvPr/>
        </p:nvPicPr>
        <p:blipFill>
          <a:blip r:embed="rId3">
            <a:alphaModFix/>
          </a:blip>
          <a:stretch>
            <a:fillRect/>
          </a:stretch>
        </p:blipFill>
        <p:spPr>
          <a:xfrm>
            <a:off x="457200" y="1224175"/>
            <a:ext cx="2519998" cy="1260000"/>
          </a:xfrm>
          <a:prstGeom prst="rect">
            <a:avLst/>
          </a:prstGeom>
          <a:noFill/>
          <a:ln>
            <a:noFill/>
          </a:ln>
        </p:spPr>
      </p:pic>
      <p:pic>
        <p:nvPicPr>
          <p:cNvPr id="173" name="Google Shape;173;p27"/>
          <p:cNvPicPr preferRelativeResize="0"/>
          <p:nvPr/>
        </p:nvPicPr>
        <p:blipFill>
          <a:blip r:embed="rId4">
            <a:alphaModFix/>
          </a:blip>
          <a:stretch>
            <a:fillRect/>
          </a:stretch>
        </p:blipFill>
        <p:spPr>
          <a:xfrm>
            <a:off x="3311850" y="1224175"/>
            <a:ext cx="2519998" cy="1260000"/>
          </a:xfrm>
          <a:prstGeom prst="rect">
            <a:avLst/>
          </a:prstGeom>
          <a:noFill/>
          <a:ln>
            <a:noFill/>
          </a:ln>
        </p:spPr>
      </p:pic>
      <p:pic>
        <p:nvPicPr>
          <p:cNvPr id="174" name="Google Shape;174;p27"/>
          <p:cNvPicPr preferRelativeResize="0"/>
          <p:nvPr/>
        </p:nvPicPr>
        <p:blipFill>
          <a:blip r:embed="rId5">
            <a:alphaModFix/>
          </a:blip>
          <a:stretch>
            <a:fillRect/>
          </a:stretch>
        </p:blipFill>
        <p:spPr>
          <a:xfrm>
            <a:off x="6166500" y="1224175"/>
            <a:ext cx="2519998" cy="1260000"/>
          </a:xfrm>
          <a:prstGeom prst="rect">
            <a:avLst/>
          </a:prstGeom>
          <a:noFill/>
          <a:ln>
            <a:noFill/>
          </a:ln>
        </p:spPr>
      </p:pic>
      <p:pic>
        <p:nvPicPr>
          <p:cNvPr id="175" name="Google Shape;175;p27"/>
          <p:cNvPicPr preferRelativeResize="0"/>
          <p:nvPr/>
        </p:nvPicPr>
        <p:blipFill>
          <a:blip r:embed="rId6">
            <a:alphaModFix/>
          </a:blip>
          <a:stretch>
            <a:fillRect/>
          </a:stretch>
        </p:blipFill>
        <p:spPr>
          <a:xfrm>
            <a:off x="6346500" y="3429000"/>
            <a:ext cx="2340003" cy="1080001"/>
          </a:xfrm>
          <a:prstGeom prst="rect">
            <a:avLst/>
          </a:prstGeom>
          <a:noFill/>
          <a:ln>
            <a:noFill/>
          </a:ln>
        </p:spPr>
      </p:pic>
      <p:pic>
        <p:nvPicPr>
          <p:cNvPr id="176" name="Google Shape;176;p27"/>
          <p:cNvPicPr preferRelativeResize="0"/>
          <p:nvPr/>
        </p:nvPicPr>
        <p:blipFill>
          <a:blip r:embed="rId7">
            <a:alphaModFix/>
          </a:blip>
          <a:stretch>
            <a:fillRect/>
          </a:stretch>
        </p:blipFill>
        <p:spPr>
          <a:xfrm>
            <a:off x="547200" y="3429000"/>
            <a:ext cx="2340003" cy="1080001"/>
          </a:xfrm>
          <a:prstGeom prst="rect">
            <a:avLst/>
          </a:prstGeom>
          <a:noFill/>
          <a:ln>
            <a:noFill/>
          </a:ln>
        </p:spPr>
      </p:pic>
      <p:pic>
        <p:nvPicPr>
          <p:cNvPr id="177" name="Google Shape;177;p27"/>
          <p:cNvPicPr preferRelativeResize="0"/>
          <p:nvPr/>
        </p:nvPicPr>
        <p:blipFill>
          <a:blip r:embed="rId8">
            <a:alphaModFix/>
          </a:blip>
          <a:stretch>
            <a:fillRect/>
          </a:stretch>
        </p:blipFill>
        <p:spPr>
          <a:xfrm>
            <a:off x="3491850" y="3429000"/>
            <a:ext cx="2340003" cy="1080001"/>
          </a:xfrm>
          <a:prstGeom prst="rect">
            <a:avLst/>
          </a:prstGeom>
          <a:noFill/>
          <a:ln>
            <a:noFill/>
          </a:ln>
        </p:spPr>
      </p:pic>
      <p:pic>
        <p:nvPicPr>
          <p:cNvPr id="178" name="Google Shape;178;p27"/>
          <p:cNvPicPr preferRelativeResize="0"/>
          <p:nvPr/>
        </p:nvPicPr>
        <p:blipFill>
          <a:blip r:embed="rId9">
            <a:alphaModFix/>
          </a:blip>
          <a:stretch>
            <a:fillRect/>
          </a:stretch>
        </p:blipFill>
        <p:spPr>
          <a:xfrm>
            <a:off x="3491850" y="4814725"/>
            <a:ext cx="2340003" cy="10800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Result and Discussion</a:t>
            </a:r>
            <a:endParaRPr/>
          </a:p>
        </p:txBody>
      </p:sp>
      <p:sp>
        <p:nvSpPr>
          <p:cNvPr id="184" name="Google Shape;184;p28"/>
          <p:cNvSpPr txBox="1"/>
          <p:nvPr>
            <p:ph idx="1" type="body"/>
          </p:nvPr>
        </p:nvSpPr>
        <p:spPr>
          <a:xfrm>
            <a:off x="457200" y="1358200"/>
            <a:ext cx="8229300" cy="4410900"/>
          </a:xfrm>
          <a:prstGeom prst="rect">
            <a:avLst/>
          </a:prstGeom>
        </p:spPr>
        <p:txBody>
          <a:bodyPr anchorCtr="0" anchor="t" bIns="0" lIns="0" spcFirstLastPara="1" rIns="0" wrap="square" tIns="0">
            <a:noAutofit/>
          </a:bodyPr>
          <a:lstStyle/>
          <a:p>
            <a:pPr indent="-349250" lvl="0" marL="457200" rtl="0" algn="just">
              <a:lnSpc>
                <a:spcPct val="115000"/>
              </a:lnSpc>
              <a:spcBef>
                <a:spcPts val="100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To observe this phenomenon, we have considered 1% of the random solutions generated by the random walk defined here and calculated their epistatic variance and Davidor’s epistasis measure and plotted in the graph.</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latin typeface="Times New Roman"/>
                <a:ea typeface="Times New Roman"/>
                <a:cs typeface="Times New Roman"/>
                <a:sym typeface="Times New Roman"/>
              </a:rPr>
              <a:t>It is observed that INS representation shows most representation whereas RNS shows most vitiation for all of the benchmark problems. This phenomenon concretes the assumption that the general landscape is like a flat valley with existence of many local optima.</a:t>
            </a:r>
            <a:r>
              <a:rPr lang="en-IN" sz="1900">
                <a:solidFill>
                  <a:srgbClr val="000000"/>
                </a:solidFill>
                <a:latin typeface="Times New Roman"/>
                <a:ea typeface="Times New Roman"/>
                <a:cs typeface="Times New Roman"/>
                <a:sym typeface="Times New Roman"/>
              </a:rPr>
              <a:t> </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By taking the Davidor’s epistasis of the BNS, INS, RNS and SNS neighborhood with all three benchmark problems, we have plotted graphs . </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These graphs exhibits the epistatic variance of the three datasets for all four neighborhood structures and the changes of only magnitude epistasis measures have been observed as all the epistasis values are greater than 0. </a:t>
            </a:r>
            <a:endParaRPr sz="1900">
              <a:solidFill>
                <a:srgbClr val="000000"/>
              </a:solidFill>
              <a:latin typeface="Times New Roman"/>
              <a:ea typeface="Times New Roman"/>
              <a:cs typeface="Times New Roman"/>
              <a:sym typeface="Times New Roman"/>
            </a:endParaRPr>
          </a:p>
          <a:p>
            <a:pPr indent="0" lvl="0" marL="0" rtl="0" algn="just">
              <a:lnSpc>
                <a:spcPct val="115000"/>
              </a:lnSpc>
              <a:spcBef>
                <a:spcPts val="1600"/>
              </a:spcBef>
              <a:spcAft>
                <a:spcPts val="0"/>
              </a:spcAft>
              <a:buNone/>
            </a:pPr>
            <a:r>
              <a:rPr lang="en-IN" sz="1900">
                <a:solidFill>
                  <a:srgbClr val="000000"/>
                </a:solidFill>
                <a:latin typeface="Times New Roman"/>
                <a:ea typeface="Times New Roman"/>
                <a:cs typeface="Times New Roman"/>
                <a:sym typeface="Times New Roman"/>
              </a:rPr>
              <a:t>.</a:t>
            </a:r>
            <a:endParaRPr sz="1900">
              <a:solidFill>
                <a:srgbClr val="000000"/>
              </a:solidFill>
              <a:latin typeface="Times New Roman"/>
              <a:ea typeface="Times New Roman"/>
              <a:cs typeface="Times New Roman"/>
              <a:sym typeface="Times New Roman"/>
            </a:endParaRPr>
          </a:p>
          <a:p>
            <a:pPr indent="0" lvl="0" marL="0" rtl="0" algn="just">
              <a:lnSpc>
                <a:spcPct val="115000"/>
              </a:lnSpc>
              <a:spcBef>
                <a:spcPts val="1600"/>
              </a:spcBef>
              <a:spcAft>
                <a:spcPts val="1600"/>
              </a:spcAft>
              <a:buNone/>
            </a:pPr>
            <a:r>
              <a:t/>
            </a:r>
            <a:endParaRPr>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9"/>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Conclusion</a:t>
            </a:r>
            <a:endParaRPr/>
          </a:p>
        </p:txBody>
      </p:sp>
      <p:sp>
        <p:nvSpPr>
          <p:cNvPr id="190" name="Google Shape;190;p29"/>
          <p:cNvSpPr txBox="1"/>
          <p:nvPr>
            <p:ph idx="1" type="body"/>
          </p:nvPr>
        </p:nvSpPr>
        <p:spPr>
          <a:xfrm>
            <a:off x="457200" y="1604520"/>
            <a:ext cx="8229300" cy="3977400"/>
          </a:xfrm>
          <a:prstGeom prst="rect">
            <a:avLst/>
          </a:prstGeom>
        </p:spPr>
        <p:txBody>
          <a:bodyPr anchorCtr="0" anchor="t" bIns="0" lIns="0" spcFirstLastPara="1" rIns="0" wrap="square" tIns="0">
            <a:noAutofit/>
          </a:bodyPr>
          <a:lstStyle/>
          <a:p>
            <a:pPr indent="0" lvl="0" marL="0" rtl="0" algn="just">
              <a:lnSpc>
                <a:spcPct val="115000"/>
              </a:lnSpc>
              <a:spcBef>
                <a:spcPts val="1000"/>
              </a:spcBef>
              <a:spcAft>
                <a:spcPts val="1600"/>
              </a:spcAft>
              <a:buNone/>
            </a:pPr>
            <a:r>
              <a:rPr lang="en-IN" sz="1900">
                <a:latin typeface="Times New Roman"/>
                <a:ea typeface="Times New Roman"/>
                <a:cs typeface="Times New Roman"/>
                <a:sym typeface="Times New Roman"/>
              </a:rPr>
              <a:t>The macro-level analysis of the evolutionary algorithm to a job shop scheduling problem with sample data sets has been defined. As fitness landscape analysis has been devised as a general method for problem understanding, here we have demonstrated the landscape analysis by choosing random solutions from neighbourhood structures where the results are being analyzed by plotting graphs between permutations and their epistasis values as well as between neighbourhood structures. An ample survey of this random walk method showed the disparity and diversity of the results from different neighbourhood structures elucidating different aspects of optimizations.</a:t>
            </a:r>
            <a:endParaRPr sz="19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0"/>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Future Work</a:t>
            </a:r>
            <a:endParaRPr/>
          </a:p>
        </p:txBody>
      </p:sp>
      <p:sp>
        <p:nvSpPr>
          <p:cNvPr id="196" name="Google Shape;196;p30"/>
          <p:cNvSpPr txBox="1"/>
          <p:nvPr>
            <p:ph idx="1" type="body"/>
          </p:nvPr>
        </p:nvSpPr>
        <p:spPr>
          <a:xfrm>
            <a:off x="457200" y="1604520"/>
            <a:ext cx="8229300" cy="3977400"/>
          </a:xfrm>
          <a:prstGeom prst="rect">
            <a:avLst/>
          </a:prstGeom>
        </p:spPr>
        <p:txBody>
          <a:bodyPr anchorCtr="0" anchor="t" bIns="0" lIns="0" spcFirstLastPara="1" rIns="0" wrap="square" tIns="0">
            <a:noAutofit/>
          </a:bodyPr>
          <a:lstStyle/>
          <a:p>
            <a:pPr indent="0" lvl="0" marL="0" rtl="0" algn="just">
              <a:lnSpc>
                <a:spcPct val="115000"/>
              </a:lnSpc>
              <a:spcBef>
                <a:spcPts val="1000"/>
              </a:spcBef>
              <a:spcAft>
                <a:spcPts val="1600"/>
              </a:spcAft>
              <a:buNone/>
            </a:pPr>
            <a:r>
              <a:rPr lang="en-IN" sz="1900">
                <a:latin typeface="Times New Roman"/>
                <a:ea typeface="Times New Roman"/>
                <a:cs typeface="Times New Roman"/>
                <a:sym typeface="Times New Roman"/>
              </a:rPr>
              <a:t>In this project work, we have worked on the fitness landscape analysis of the epistatic measurements with the different neighbourhood solutions which actually shows the dependency measurement of the solutions on each other. In the future, detailed fitness landscape analysis can be done on different representations of the job shop scheduling problem and its variants like neutral network, ruggedness. Also epistasis based performance study on any evolutionary algorithm on the JSSP. Based on the state-of-the-art autoML or deep learning techniques, a selection strategy algorithm can be designed for the JSSP. The trained solutions from this paper work can be further provided to receive an optimized model as output in the autoML system. This autoML ensemble strategy formulation will help to select an appropriate evolutionary operator in the memetic algorithm framework.</a:t>
            </a:r>
            <a:endParaRPr sz="19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5"/>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Problem Statement</a:t>
            </a:r>
            <a:endParaRPr/>
          </a:p>
        </p:txBody>
      </p:sp>
      <p:sp>
        <p:nvSpPr>
          <p:cNvPr id="86" name="Google Shape;86;p15"/>
          <p:cNvSpPr txBox="1"/>
          <p:nvPr>
            <p:ph idx="1" type="body"/>
          </p:nvPr>
        </p:nvSpPr>
        <p:spPr>
          <a:xfrm>
            <a:off x="457200" y="1604525"/>
            <a:ext cx="8097600" cy="4911300"/>
          </a:xfrm>
          <a:prstGeom prst="rect">
            <a:avLst/>
          </a:prstGeom>
        </p:spPr>
        <p:txBody>
          <a:bodyPr anchorCtr="0" anchor="t" bIns="0" lIns="0" spcFirstLastPara="1" rIns="0" wrap="square" tIns="0">
            <a:noAutofit/>
          </a:bodyPr>
          <a:lstStyle/>
          <a:p>
            <a:pPr indent="-349250" lvl="0" marL="457200" rtl="0" algn="just">
              <a:lnSpc>
                <a:spcPct val="150000"/>
              </a:lnSpc>
              <a:spcBef>
                <a:spcPts val="0"/>
              </a:spcBef>
              <a:spcAft>
                <a:spcPts val="0"/>
              </a:spcAft>
              <a:buClr>
                <a:srgbClr val="222222"/>
              </a:buClr>
              <a:buSzPts val="1900"/>
              <a:buFont typeface="Times New Roman"/>
              <a:buChar char="●"/>
            </a:pPr>
            <a:r>
              <a:rPr lang="en-IN" sz="1900">
                <a:solidFill>
                  <a:srgbClr val="222222"/>
                </a:solidFill>
                <a:latin typeface="Times New Roman"/>
                <a:ea typeface="Times New Roman"/>
                <a:cs typeface="Times New Roman"/>
                <a:sym typeface="Times New Roman"/>
              </a:rPr>
              <a:t>The JSSP has become the most attracting, popular scheduling problem to the researchers as it has mass aptness and implicit drawbacks. It has n jobs being </a:t>
            </a:r>
            <a:r>
              <a:rPr lang="en-IN" sz="1900">
                <a:solidFill>
                  <a:srgbClr val="222222"/>
                </a:solidFill>
                <a:latin typeface="Times New Roman"/>
                <a:ea typeface="Times New Roman"/>
                <a:cs typeface="Times New Roman"/>
                <a:sym typeface="Times New Roman"/>
              </a:rPr>
              <a:t>processed</a:t>
            </a:r>
            <a:r>
              <a:rPr lang="en-IN" sz="1900">
                <a:solidFill>
                  <a:srgbClr val="222222"/>
                </a:solidFill>
                <a:latin typeface="Times New Roman"/>
                <a:ea typeface="Times New Roman"/>
                <a:cs typeface="Times New Roman"/>
                <a:sym typeface="Times New Roman"/>
              </a:rPr>
              <a:t> on m machines with </a:t>
            </a:r>
            <a:r>
              <a:rPr lang="en-IN" sz="1900">
                <a:solidFill>
                  <a:srgbClr val="222222"/>
                </a:solidFill>
                <a:latin typeface="Times New Roman"/>
                <a:ea typeface="Times New Roman"/>
                <a:cs typeface="Times New Roman"/>
                <a:sym typeface="Times New Roman"/>
              </a:rPr>
              <a:t>predefined</a:t>
            </a:r>
            <a:r>
              <a:rPr lang="en-IN" sz="1900">
                <a:solidFill>
                  <a:srgbClr val="222222"/>
                </a:solidFill>
                <a:latin typeface="Times New Roman"/>
                <a:ea typeface="Times New Roman"/>
                <a:cs typeface="Times New Roman"/>
                <a:sym typeface="Times New Roman"/>
              </a:rPr>
              <a:t> processing time and routing orders.</a:t>
            </a:r>
            <a:endParaRPr sz="1900">
              <a:solidFill>
                <a:srgbClr val="222222"/>
              </a:solidFill>
              <a:latin typeface="Times New Roman"/>
              <a:ea typeface="Times New Roman"/>
              <a:cs typeface="Times New Roman"/>
              <a:sym typeface="Times New Roman"/>
            </a:endParaRPr>
          </a:p>
          <a:p>
            <a:pPr indent="-349250" lvl="0" marL="457200" rtl="0" algn="just">
              <a:lnSpc>
                <a:spcPct val="150000"/>
              </a:lnSpc>
              <a:spcBef>
                <a:spcPts val="0"/>
              </a:spcBef>
              <a:spcAft>
                <a:spcPts val="0"/>
              </a:spcAft>
              <a:buClr>
                <a:srgbClr val="222222"/>
              </a:buClr>
              <a:buSzPts val="1900"/>
              <a:buFont typeface="Times New Roman"/>
              <a:buChar char="●"/>
            </a:pPr>
            <a:r>
              <a:rPr lang="en-IN" sz="1900">
                <a:solidFill>
                  <a:srgbClr val="222222"/>
                </a:solidFill>
                <a:latin typeface="Times New Roman"/>
                <a:ea typeface="Times New Roman"/>
                <a:cs typeface="Times New Roman"/>
                <a:sym typeface="Times New Roman"/>
              </a:rPr>
              <a:t> All the researchers have been working on the minimization of the makespan and fitness values of the jobs or machines. But there may be some dependencies among the jobs or machines. This dependency is known as epistasis where each job is actually interacting with others. </a:t>
            </a:r>
            <a:endParaRPr sz="1900">
              <a:solidFill>
                <a:srgbClr val="222222"/>
              </a:solidFill>
              <a:latin typeface="Times New Roman"/>
              <a:ea typeface="Times New Roman"/>
              <a:cs typeface="Times New Roman"/>
              <a:sym typeface="Times New Roman"/>
            </a:endParaRPr>
          </a:p>
          <a:p>
            <a:pPr indent="-349250" lvl="0" marL="457200" rtl="0" algn="just">
              <a:lnSpc>
                <a:spcPct val="150000"/>
              </a:lnSpc>
              <a:spcBef>
                <a:spcPts val="0"/>
              </a:spcBef>
              <a:spcAft>
                <a:spcPts val="0"/>
              </a:spcAft>
              <a:buClr>
                <a:srgbClr val="222222"/>
              </a:buClr>
              <a:buSzPts val="1900"/>
              <a:buFont typeface="Times New Roman"/>
              <a:buChar char="●"/>
            </a:pPr>
            <a:r>
              <a:rPr lang="en-IN" sz="1900">
                <a:solidFill>
                  <a:srgbClr val="222222"/>
                </a:solidFill>
                <a:latin typeface="Times New Roman"/>
                <a:ea typeface="Times New Roman"/>
                <a:cs typeface="Times New Roman"/>
                <a:sym typeface="Times New Roman"/>
              </a:rPr>
              <a:t>We have chosen a problem where we will analyze the performance of epistatic interaction of local search techniques on the permutations of job shop scheduling. </a:t>
            </a:r>
            <a:endParaRPr sz="35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6"/>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Motivation</a:t>
            </a:r>
            <a:endParaRPr/>
          </a:p>
        </p:txBody>
      </p:sp>
      <p:sp>
        <p:nvSpPr>
          <p:cNvPr id="92" name="Google Shape;92;p16"/>
          <p:cNvSpPr txBox="1"/>
          <p:nvPr>
            <p:ph idx="1" type="body"/>
          </p:nvPr>
        </p:nvSpPr>
        <p:spPr>
          <a:xfrm>
            <a:off x="457200" y="1604520"/>
            <a:ext cx="8229300" cy="3977400"/>
          </a:xfrm>
          <a:prstGeom prst="rect">
            <a:avLst/>
          </a:prstGeom>
        </p:spPr>
        <p:txBody>
          <a:bodyPr anchorCtr="0" anchor="t" bIns="0" lIns="0" spcFirstLastPara="1" rIns="0" wrap="square" tIns="0">
            <a:noAutofit/>
          </a:bodyPr>
          <a:lstStyle/>
          <a:p>
            <a:pPr indent="0" lvl="0" marL="0" rtl="0" algn="just">
              <a:lnSpc>
                <a:spcPct val="150000"/>
              </a:lnSpc>
              <a:spcBef>
                <a:spcPts val="0"/>
              </a:spcBef>
              <a:spcAft>
                <a:spcPts val="0"/>
              </a:spcAft>
              <a:buClr>
                <a:schemeClr val="dk1"/>
              </a:buClr>
              <a:buSzPts val="1100"/>
              <a:buFont typeface="Arial"/>
              <a:buNone/>
            </a:pPr>
            <a:r>
              <a:rPr lang="en-IN" sz="1900">
                <a:latin typeface="Times New Roman"/>
                <a:ea typeface="Times New Roman"/>
                <a:cs typeface="Times New Roman"/>
                <a:sym typeface="Times New Roman"/>
              </a:rPr>
              <a:t>Being a NP hard optimization problem, Job shop scheduling problem cannot be solved in polynomial time with any algorithm. But some approximation algorithms can perform better but it also requires micro level analysis of the solution landscape to observe the </a:t>
            </a:r>
            <a:r>
              <a:rPr lang="en-IN" sz="1900">
                <a:latin typeface="Times New Roman"/>
                <a:ea typeface="Times New Roman"/>
                <a:cs typeface="Times New Roman"/>
                <a:sym typeface="Times New Roman"/>
              </a:rPr>
              <a:t>possible</a:t>
            </a:r>
            <a:r>
              <a:rPr lang="en-IN" sz="1900">
                <a:latin typeface="Times New Roman"/>
                <a:ea typeface="Times New Roman"/>
                <a:cs typeface="Times New Roman"/>
                <a:sym typeface="Times New Roman"/>
              </a:rPr>
              <a:t> performance based on some variants. Epistasis is a genetic measure of effects of mutation on genotypic aka problem solution spaces. It is very efficient in the study of ruggedness and neutrality of the fitness landscape. Our motive is to analyse job shop scheduling problem hardness through epistatic measures for algorithm selection of the same.</a:t>
            </a:r>
            <a:endParaRPr sz="1900">
              <a:latin typeface="Times New Roman"/>
              <a:ea typeface="Times New Roman"/>
              <a:cs typeface="Times New Roman"/>
              <a:sym typeface="Times New Roman"/>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Objectives</a:t>
            </a:r>
            <a:endParaRPr/>
          </a:p>
        </p:txBody>
      </p:sp>
      <p:sp>
        <p:nvSpPr>
          <p:cNvPr id="98" name="Google Shape;98;p17"/>
          <p:cNvSpPr txBox="1"/>
          <p:nvPr>
            <p:ph idx="1" type="body"/>
          </p:nvPr>
        </p:nvSpPr>
        <p:spPr>
          <a:xfrm>
            <a:off x="457200" y="1604520"/>
            <a:ext cx="8229300" cy="3977400"/>
          </a:xfrm>
          <a:prstGeom prst="rect">
            <a:avLst/>
          </a:prstGeom>
        </p:spPr>
        <p:txBody>
          <a:bodyPr anchorCtr="0" anchor="t" bIns="0" lIns="0" spcFirstLastPara="1" rIns="0" wrap="square" tIns="0">
            <a:noAutofit/>
          </a:bodyPr>
          <a:lstStyle/>
          <a:p>
            <a:pPr indent="-349250" lvl="0" marL="457200" rtl="0" algn="l">
              <a:lnSpc>
                <a:spcPct val="100000"/>
              </a:lnSpc>
              <a:spcBef>
                <a:spcPts val="0"/>
              </a:spcBef>
              <a:spcAft>
                <a:spcPts val="0"/>
              </a:spcAft>
              <a:buClr>
                <a:srgbClr val="000000"/>
              </a:buClr>
              <a:buSzPts val="1900"/>
              <a:buFont typeface="Times New Roman"/>
              <a:buAutoNum type="arabicPeriod"/>
            </a:pPr>
            <a:r>
              <a:rPr lang="en-IN" sz="1900">
                <a:solidFill>
                  <a:srgbClr val="000000"/>
                </a:solidFill>
                <a:latin typeface="Times New Roman"/>
                <a:ea typeface="Times New Roman"/>
                <a:cs typeface="Times New Roman"/>
                <a:sym typeface="Times New Roman"/>
              </a:rPr>
              <a:t>Job Shop scheduling problem formulation by Random Walk method that includes neighbourhood structure and factorial representation.</a:t>
            </a:r>
            <a:endParaRPr sz="1900">
              <a:solidFill>
                <a:srgbClr val="000000"/>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rgbClr val="000000"/>
              </a:buClr>
              <a:buSzPts val="1900"/>
              <a:buFont typeface="Times New Roman"/>
              <a:buAutoNum type="arabicPeriod"/>
            </a:pPr>
            <a:r>
              <a:rPr lang="en-IN" sz="1900">
                <a:solidFill>
                  <a:srgbClr val="000000"/>
                </a:solidFill>
                <a:latin typeface="Times New Roman"/>
                <a:ea typeface="Times New Roman"/>
                <a:cs typeface="Times New Roman"/>
                <a:sym typeface="Times New Roman"/>
              </a:rPr>
              <a:t>Calculation of Epistatic measurement.</a:t>
            </a:r>
            <a:endParaRPr sz="1900">
              <a:solidFill>
                <a:srgbClr val="000000"/>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rgbClr val="000000"/>
              </a:buClr>
              <a:buSzPts val="1900"/>
              <a:buFont typeface="Times New Roman"/>
              <a:buAutoNum type="arabicPeriod"/>
            </a:pPr>
            <a:r>
              <a:rPr lang="en-IN" sz="1900">
                <a:solidFill>
                  <a:srgbClr val="000000"/>
                </a:solidFill>
                <a:latin typeface="Times New Roman"/>
                <a:ea typeface="Times New Roman"/>
                <a:cs typeface="Times New Roman"/>
                <a:sym typeface="Times New Roman"/>
              </a:rPr>
              <a:t>Fitness Landscape analysis of fitness values and epistatic measures. </a:t>
            </a:r>
            <a:endParaRPr sz="1900">
              <a:solidFill>
                <a:srgbClr val="000000"/>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rgbClr val="000000"/>
              </a:buClr>
              <a:buSzPts val="1900"/>
              <a:buFont typeface="Times New Roman"/>
              <a:buAutoNum type="arabicPeriod"/>
            </a:pPr>
            <a:r>
              <a:rPr lang="en-IN" sz="1900">
                <a:solidFill>
                  <a:srgbClr val="000000"/>
                </a:solidFill>
                <a:latin typeface="Times New Roman"/>
                <a:ea typeface="Times New Roman"/>
                <a:cs typeface="Times New Roman"/>
                <a:sym typeface="Times New Roman"/>
              </a:rPr>
              <a:t>Analysis of the performance of the calculated solution from different neighbourhood structures.</a:t>
            </a:r>
            <a:endParaRPr sz="1900">
              <a:solidFill>
                <a:srgbClr val="00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Related Works</a:t>
            </a:r>
            <a:endParaRPr/>
          </a:p>
        </p:txBody>
      </p:sp>
      <p:sp>
        <p:nvSpPr>
          <p:cNvPr id="104" name="Google Shape;104;p18"/>
          <p:cNvSpPr txBox="1"/>
          <p:nvPr>
            <p:ph idx="1" type="body"/>
          </p:nvPr>
        </p:nvSpPr>
        <p:spPr>
          <a:xfrm>
            <a:off x="457200" y="1604526"/>
            <a:ext cx="8229300" cy="4657500"/>
          </a:xfrm>
          <a:prstGeom prst="rect">
            <a:avLst/>
          </a:prstGeom>
          <a:solidFill>
            <a:srgbClr val="EFEFEF"/>
          </a:solidFill>
        </p:spPr>
        <p:txBody>
          <a:bodyPr anchorCtr="0" anchor="t" bIns="0" lIns="0" spcFirstLastPara="1" rIns="0" wrap="square" tIns="0">
            <a:noAutofit/>
          </a:bodyPr>
          <a:lstStyle/>
          <a:p>
            <a:pPr indent="-349250" lvl="0" marL="457200" rtl="0" algn="just">
              <a:lnSpc>
                <a:spcPct val="115000"/>
              </a:lnSpc>
              <a:spcBef>
                <a:spcPts val="0"/>
              </a:spcBef>
              <a:spcAft>
                <a:spcPts val="0"/>
              </a:spcAft>
              <a:buClr>
                <a:srgbClr val="000000"/>
              </a:buClr>
              <a:buSzPts val="1900"/>
              <a:buFont typeface="Times New Roman"/>
              <a:buChar char="●"/>
            </a:pPr>
            <a:r>
              <a:rPr lang="en-IN" sz="1900">
                <a:latin typeface="Times New Roman"/>
                <a:ea typeface="Times New Roman"/>
                <a:cs typeface="Times New Roman"/>
                <a:sym typeface="Times New Roman"/>
              </a:rPr>
              <a:t>By creating parallel representation of chromosome and genetic operators, performance of JSP can be improved through parallel machine and job encoding. </a:t>
            </a:r>
            <a:endParaRPr sz="1900">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latin typeface="Times New Roman"/>
                <a:ea typeface="Times New Roman"/>
                <a:cs typeface="Times New Roman"/>
                <a:sym typeface="Times New Roman"/>
              </a:rPr>
              <a:t>A concept of epistasis with two </a:t>
            </a:r>
            <a:r>
              <a:rPr lang="en-IN" sz="1900">
                <a:latin typeface="Times New Roman"/>
                <a:ea typeface="Times New Roman"/>
                <a:cs typeface="Times New Roman"/>
                <a:sym typeface="Times New Roman"/>
              </a:rPr>
              <a:t>decidability and bit decidability has been considered</a:t>
            </a:r>
            <a:r>
              <a:rPr lang="en-IN" sz="1900">
                <a:latin typeface="Times New Roman"/>
                <a:ea typeface="Times New Roman"/>
                <a:cs typeface="Times New Roman"/>
                <a:sym typeface="Times New Roman"/>
              </a:rPr>
              <a:t> for finding the higher order epistasis value for a particular fitness function of NP-hard problems.</a:t>
            </a:r>
            <a:endParaRPr sz="1900">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latin typeface="Times New Roman"/>
                <a:ea typeface="Times New Roman"/>
                <a:cs typeface="Times New Roman"/>
                <a:sym typeface="Times New Roman"/>
              </a:rPr>
              <a:t>Big valley structure using factorial representation and </a:t>
            </a:r>
            <a:r>
              <a:rPr lang="en-IN" sz="1900">
                <a:latin typeface="Times New Roman"/>
                <a:ea typeface="Times New Roman"/>
                <a:cs typeface="Times New Roman"/>
                <a:sym typeface="Times New Roman"/>
              </a:rPr>
              <a:t>neighbourhood</a:t>
            </a:r>
            <a:r>
              <a:rPr lang="en-IN" sz="1900">
                <a:latin typeface="Times New Roman"/>
                <a:ea typeface="Times New Roman"/>
                <a:cs typeface="Times New Roman"/>
                <a:sym typeface="Times New Roman"/>
              </a:rPr>
              <a:t> structure improves the searchability of local optimas. </a:t>
            </a:r>
            <a:endParaRPr sz="1900">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latin typeface="Times New Roman"/>
                <a:ea typeface="Times New Roman"/>
                <a:cs typeface="Times New Roman"/>
                <a:sym typeface="Times New Roman"/>
              </a:rPr>
              <a:t>By the correlated solutions from the ruggedness of the fitness landscape, amount of epistasis can be analysed.</a:t>
            </a:r>
            <a:endParaRPr sz="1900">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latin typeface="Times New Roman"/>
                <a:ea typeface="Times New Roman"/>
                <a:cs typeface="Times New Roman"/>
                <a:sym typeface="Times New Roman"/>
              </a:rPr>
              <a:t>Fitness landscape analysis can actually obtain the insights into problem classes through search space fitness function, landscape variants, spectral analysis, basin analysis, epistasis, neutrality etc.</a:t>
            </a:r>
            <a:endParaRPr sz="2600">
              <a:latin typeface="Times New Roman"/>
              <a:ea typeface="Times New Roman"/>
              <a:cs typeface="Times New Roman"/>
              <a:sym typeface="Times New Roman"/>
            </a:endParaRPr>
          </a:p>
          <a:p>
            <a:pPr indent="0" lvl="0" marL="0" rtl="0" algn="l">
              <a:spcBef>
                <a:spcPts val="1000"/>
              </a:spcBef>
              <a:spcAft>
                <a:spcPts val="1600"/>
              </a:spcAft>
              <a:buNone/>
            </a:pPr>
            <a:r>
              <a:t/>
            </a:r>
            <a:endParaRPr sz="1900">
              <a:solidFill>
                <a:srgbClr val="0000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457350" y="62975"/>
            <a:ext cx="8229300" cy="947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IN"/>
              <a:t>Proposed Methodology</a:t>
            </a:r>
            <a:endParaRPr/>
          </a:p>
        </p:txBody>
      </p:sp>
      <p:sp>
        <p:nvSpPr>
          <p:cNvPr id="110" name="Google Shape;110;p19"/>
          <p:cNvSpPr txBox="1"/>
          <p:nvPr>
            <p:ph idx="1" type="body"/>
          </p:nvPr>
        </p:nvSpPr>
        <p:spPr>
          <a:xfrm>
            <a:off x="457350" y="1010675"/>
            <a:ext cx="8229300" cy="5307600"/>
          </a:xfrm>
          <a:prstGeom prst="rect">
            <a:avLst/>
          </a:prstGeom>
        </p:spPr>
        <p:txBody>
          <a:bodyPr anchorCtr="0" anchor="t" bIns="0" lIns="0" spcFirstLastPara="1" rIns="0" wrap="square" tIns="0">
            <a:noAutofit/>
          </a:bodyPr>
          <a:lstStyle/>
          <a:p>
            <a:pPr indent="-349250" lvl="0" marL="457200" rtl="0" algn="just">
              <a:lnSpc>
                <a:spcPct val="115000"/>
              </a:lnSpc>
              <a:spcBef>
                <a:spcPts val="1000"/>
              </a:spcBef>
              <a:spcAft>
                <a:spcPts val="0"/>
              </a:spcAft>
              <a:buClr>
                <a:srgbClr val="000000"/>
              </a:buClr>
              <a:buSzPts val="1900"/>
              <a:buFont typeface="Times New Roman"/>
              <a:buAutoNum type="arabicPeriod"/>
            </a:pPr>
            <a:r>
              <a:rPr lang="en-IN" sz="1900">
                <a:solidFill>
                  <a:srgbClr val="000000"/>
                </a:solidFill>
                <a:latin typeface="Times New Roman"/>
                <a:ea typeface="Times New Roman"/>
                <a:cs typeface="Times New Roman"/>
                <a:sym typeface="Times New Roman"/>
              </a:rPr>
              <a:t>Factorial </a:t>
            </a:r>
            <a:r>
              <a:rPr lang="en-IN" sz="1900">
                <a:solidFill>
                  <a:srgbClr val="000000"/>
                </a:solidFill>
                <a:latin typeface="Times New Roman"/>
                <a:ea typeface="Times New Roman"/>
                <a:cs typeface="Times New Roman"/>
                <a:sym typeface="Times New Roman"/>
              </a:rPr>
              <a:t>Representation</a:t>
            </a:r>
            <a:r>
              <a:rPr lang="en-IN" sz="1900">
                <a:solidFill>
                  <a:srgbClr val="000000"/>
                </a:solidFill>
                <a:latin typeface="Times New Roman"/>
                <a:ea typeface="Times New Roman"/>
                <a:cs typeface="Times New Roman"/>
                <a:sym typeface="Times New Roman"/>
              </a:rPr>
              <a:t> :</a:t>
            </a:r>
            <a:endParaRPr sz="1900">
              <a:solidFill>
                <a:srgbClr val="000000"/>
              </a:solidFill>
              <a:latin typeface="Times New Roman"/>
              <a:ea typeface="Times New Roman"/>
              <a:cs typeface="Times New Roman"/>
              <a:sym typeface="Times New Roman"/>
            </a:endParaRPr>
          </a:p>
          <a:p>
            <a:pPr indent="0" lvl="0" marL="457200" rtl="0" algn="just">
              <a:lnSpc>
                <a:spcPct val="115000"/>
              </a:lnSpc>
              <a:spcBef>
                <a:spcPts val="1600"/>
              </a:spcBef>
              <a:spcAft>
                <a:spcPts val="0"/>
              </a:spcAft>
              <a:buNone/>
            </a:pPr>
            <a:r>
              <a:rPr lang="en-IN" sz="1900">
                <a:solidFill>
                  <a:srgbClr val="000000"/>
                </a:solidFill>
                <a:latin typeface="Times New Roman"/>
                <a:ea typeface="Times New Roman"/>
                <a:cs typeface="Times New Roman"/>
                <a:sym typeface="Times New Roman"/>
              </a:rPr>
              <a:t>In combination mathematics, factorial number representation can be used to generate a decimal number for a particular permutation where t will be the number of digits in a permutation and range will be 0 to (t!-1). It was first proposed by Laisant and he stated that each permutation of n digits will have a unique decimal number which will represent that particular permutation. Following steps will be done :</a:t>
            </a:r>
            <a:endParaRPr sz="1900">
              <a:solidFill>
                <a:srgbClr val="000000"/>
              </a:solidFill>
              <a:latin typeface="Times New Roman"/>
              <a:ea typeface="Times New Roman"/>
              <a:cs typeface="Times New Roman"/>
              <a:sym typeface="Times New Roman"/>
            </a:endParaRPr>
          </a:p>
          <a:p>
            <a:pPr indent="0" lvl="0" marL="457200" rtl="0" algn="just">
              <a:lnSpc>
                <a:spcPct val="40000"/>
              </a:lnSpc>
              <a:spcBef>
                <a:spcPts val="1600"/>
              </a:spcBef>
              <a:spcAft>
                <a:spcPts val="0"/>
              </a:spcAft>
              <a:buNone/>
            </a:pPr>
            <a:r>
              <a:rPr i="1" lang="en-IN" sz="1900">
                <a:solidFill>
                  <a:srgbClr val="000000"/>
                </a:solidFill>
                <a:latin typeface="Times New Roman"/>
                <a:ea typeface="Times New Roman"/>
                <a:cs typeface="Times New Roman"/>
                <a:sym typeface="Times New Roman"/>
              </a:rPr>
              <a:t>1. </a:t>
            </a:r>
            <a:r>
              <a:rPr i="1" lang="en-IN" sz="1900">
                <a:solidFill>
                  <a:srgbClr val="000000"/>
                </a:solidFill>
                <a:latin typeface="Times New Roman"/>
                <a:ea typeface="Times New Roman"/>
                <a:cs typeface="Times New Roman"/>
                <a:sym typeface="Times New Roman"/>
              </a:rPr>
              <a:t>Initialization of JG = {0,1,2,...,t} , L = {1,2,3,...,t}, fact={}, Fac = 0, j = 1</a:t>
            </a:r>
            <a:endParaRPr i="1" sz="1900">
              <a:solidFill>
                <a:srgbClr val="000000"/>
              </a:solidFill>
              <a:latin typeface="Times New Roman"/>
              <a:ea typeface="Times New Roman"/>
              <a:cs typeface="Times New Roman"/>
              <a:sym typeface="Times New Roman"/>
            </a:endParaRPr>
          </a:p>
          <a:p>
            <a:pPr indent="0" lvl="0" marL="457200" rtl="0" algn="just">
              <a:lnSpc>
                <a:spcPct val="40000"/>
              </a:lnSpc>
              <a:spcBef>
                <a:spcPts val="1600"/>
              </a:spcBef>
              <a:spcAft>
                <a:spcPts val="0"/>
              </a:spcAft>
              <a:buNone/>
            </a:pPr>
            <a:r>
              <a:rPr i="1" lang="en-IN" sz="1900">
                <a:solidFill>
                  <a:srgbClr val="000000"/>
                </a:solidFill>
                <a:latin typeface="Times New Roman"/>
                <a:ea typeface="Times New Roman"/>
                <a:cs typeface="Times New Roman"/>
                <a:sym typeface="Times New Roman"/>
              </a:rPr>
              <a:t>2. do</a:t>
            </a:r>
            <a:endParaRPr i="1" sz="1900">
              <a:solidFill>
                <a:srgbClr val="000000"/>
              </a:solidFill>
              <a:latin typeface="Times New Roman"/>
              <a:ea typeface="Times New Roman"/>
              <a:cs typeface="Times New Roman"/>
              <a:sym typeface="Times New Roman"/>
            </a:endParaRPr>
          </a:p>
          <a:p>
            <a:pPr indent="0" lvl="0" marL="457200" rtl="0" algn="just">
              <a:lnSpc>
                <a:spcPct val="40000"/>
              </a:lnSpc>
              <a:spcBef>
                <a:spcPts val="1600"/>
              </a:spcBef>
              <a:spcAft>
                <a:spcPts val="0"/>
              </a:spcAft>
              <a:buNone/>
            </a:pPr>
            <a:r>
              <a:rPr i="1" lang="en-IN" sz="1900">
                <a:solidFill>
                  <a:srgbClr val="000000"/>
                </a:solidFill>
                <a:latin typeface="Times New Roman"/>
                <a:ea typeface="Times New Roman"/>
                <a:cs typeface="Times New Roman"/>
                <a:sym typeface="Times New Roman"/>
              </a:rPr>
              <a:t>	</a:t>
            </a:r>
            <a:r>
              <a:rPr i="1" lang="en-IN" sz="1900">
                <a:solidFill>
                  <a:srgbClr val="000000"/>
                </a:solidFill>
                <a:latin typeface="Times New Roman"/>
                <a:ea typeface="Times New Roman"/>
                <a:cs typeface="Times New Roman"/>
                <a:sym typeface="Times New Roman"/>
              </a:rPr>
              <a:t>position = Binarysearch (L[j]==J)</a:t>
            </a:r>
            <a:endParaRPr i="1" sz="1900">
              <a:solidFill>
                <a:srgbClr val="000000"/>
              </a:solidFill>
              <a:latin typeface="Times New Roman"/>
              <a:ea typeface="Times New Roman"/>
              <a:cs typeface="Times New Roman"/>
              <a:sym typeface="Times New Roman"/>
            </a:endParaRPr>
          </a:p>
          <a:p>
            <a:pPr indent="0" lvl="0" marL="457200" rtl="0" algn="just">
              <a:lnSpc>
                <a:spcPct val="40000"/>
              </a:lnSpc>
              <a:spcBef>
                <a:spcPts val="1600"/>
              </a:spcBef>
              <a:spcAft>
                <a:spcPts val="0"/>
              </a:spcAft>
              <a:buNone/>
            </a:pPr>
            <a:r>
              <a:rPr i="1" lang="en-IN" sz="1900">
                <a:solidFill>
                  <a:srgbClr val="000000"/>
                </a:solidFill>
                <a:latin typeface="Times New Roman"/>
                <a:ea typeface="Times New Roman"/>
                <a:cs typeface="Times New Roman"/>
                <a:sym typeface="Times New Roman"/>
              </a:rPr>
              <a:t>	</a:t>
            </a:r>
            <a:r>
              <a:rPr i="1" lang="en-IN" sz="1900">
                <a:solidFill>
                  <a:srgbClr val="000000"/>
                </a:solidFill>
                <a:latin typeface="Times New Roman"/>
                <a:ea typeface="Times New Roman"/>
                <a:cs typeface="Times New Roman"/>
                <a:sym typeface="Times New Roman"/>
              </a:rPr>
              <a:t>fact[j] = JG [position]</a:t>
            </a:r>
            <a:endParaRPr i="1" sz="1900">
              <a:solidFill>
                <a:srgbClr val="000000"/>
              </a:solidFill>
              <a:latin typeface="Times New Roman"/>
              <a:ea typeface="Times New Roman"/>
              <a:cs typeface="Times New Roman"/>
              <a:sym typeface="Times New Roman"/>
            </a:endParaRPr>
          </a:p>
          <a:p>
            <a:pPr indent="0" lvl="0" marL="457200" rtl="0" algn="just">
              <a:lnSpc>
                <a:spcPct val="40000"/>
              </a:lnSpc>
              <a:spcBef>
                <a:spcPts val="1600"/>
              </a:spcBef>
              <a:spcAft>
                <a:spcPts val="0"/>
              </a:spcAft>
              <a:buNone/>
            </a:pPr>
            <a:r>
              <a:rPr i="1" lang="en-IN" sz="1900">
                <a:solidFill>
                  <a:srgbClr val="000000"/>
                </a:solidFill>
                <a:latin typeface="Times New Roman"/>
                <a:ea typeface="Times New Roman"/>
                <a:cs typeface="Times New Roman"/>
                <a:sym typeface="Times New Roman"/>
              </a:rPr>
              <a:t>	</a:t>
            </a:r>
            <a:r>
              <a:rPr i="1" lang="en-IN" sz="1900">
                <a:solidFill>
                  <a:srgbClr val="000000"/>
                </a:solidFill>
                <a:latin typeface="Times New Roman"/>
                <a:ea typeface="Times New Roman"/>
                <a:cs typeface="Times New Roman"/>
                <a:sym typeface="Times New Roman"/>
              </a:rPr>
              <a:t>Removal of P[position] from L</a:t>
            </a:r>
            <a:endParaRPr i="1" sz="1900">
              <a:solidFill>
                <a:srgbClr val="000000"/>
              </a:solidFill>
              <a:latin typeface="Times New Roman"/>
              <a:ea typeface="Times New Roman"/>
              <a:cs typeface="Times New Roman"/>
              <a:sym typeface="Times New Roman"/>
            </a:endParaRPr>
          </a:p>
          <a:p>
            <a:pPr indent="0" lvl="0" marL="457200" rtl="0" algn="just">
              <a:lnSpc>
                <a:spcPct val="40000"/>
              </a:lnSpc>
              <a:spcBef>
                <a:spcPts val="1600"/>
              </a:spcBef>
              <a:spcAft>
                <a:spcPts val="0"/>
              </a:spcAft>
              <a:buNone/>
            </a:pPr>
            <a:r>
              <a:rPr i="1" lang="en-IN" sz="1900">
                <a:solidFill>
                  <a:srgbClr val="000000"/>
                </a:solidFill>
                <a:latin typeface="Times New Roman"/>
                <a:ea typeface="Times New Roman"/>
                <a:cs typeface="Times New Roman"/>
                <a:sym typeface="Times New Roman"/>
              </a:rPr>
              <a:t>	</a:t>
            </a:r>
            <a:r>
              <a:rPr i="1" lang="en-IN" sz="1900">
                <a:solidFill>
                  <a:srgbClr val="000000"/>
                </a:solidFill>
                <a:latin typeface="Times New Roman"/>
                <a:ea typeface="Times New Roman"/>
                <a:cs typeface="Times New Roman"/>
                <a:sym typeface="Times New Roman"/>
              </a:rPr>
              <a:t>Fac = Fac + fact[j] * JG [t-j+1]!</a:t>
            </a:r>
            <a:endParaRPr i="1" sz="1900">
              <a:solidFill>
                <a:srgbClr val="000000"/>
              </a:solidFill>
              <a:latin typeface="Times New Roman"/>
              <a:ea typeface="Times New Roman"/>
              <a:cs typeface="Times New Roman"/>
              <a:sym typeface="Times New Roman"/>
            </a:endParaRPr>
          </a:p>
          <a:p>
            <a:pPr indent="0" lvl="0" marL="457200" rtl="0" algn="just">
              <a:lnSpc>
                <a:spcPct val="40000"/>
              </a:lnSpc>
              <a:spcBef>
                <a:spcPts val="1600"/>
              </a:spcBef>
              <a:spcAft>
                <a:spcPts val="0"/>
              </a:spcAft>
              <a:buNone/>
            </a:pPr>
            <a:r>
              <a:rPr i="1" lang="en-IN" sz="1900">
                <a:solidFill>
                  <a:srgbClr val="000000"/>
                </a:solidFill>
                <a:latin typeface="Times New Roman"/>
                <a:ea typeface="Times New Roman"/>
                <a:cs typeface="Times New Roman"/>
                <a:sym typeface="Times New Roman"/>
              </a:rPr>
              <a:t>	</a:t>
            </a:r>
            <a:r>
              <a:rPr i="1" lang="en-IN" sz="1900">
                <a:solidFill>
                  <a:srgbClr val="000000"/>
                </a:solidFill>
                <a:latin typeface="Times New Roman"/>
                <a:ea typeface="Times New Roman"/>
                <a:cs typeface="Times New Roman"/>
                <a:sym typeface="Times New Roman"/>
              </a:rPr>
              <a:t>j = j + 1</a:t>
            </a:r>
            <a:endParaRPr i="1" sz="1900">
              <a:solidFill>
                <a:srgbClr val="000000"/>
              </a:solidFill>
              <a:latin typeface="Times New Roman"/>
              <a:ea typeface="Times New Roman"/>
              <a:cs typeface="Times New Roman"/>
              <a:sym typeface="Times New Roman"/>
            </a:endParaRPr>
          </a:p>
          <a:p>
            <a:pPr indent="0" lvl="0" marL="457200" rtl="0" algn="just">
              <a:lnSpc>
                <a:spcPct val="40000"/>
              </a:lnSpc>
              <a:spcBef>
                <a:spcPts val="1600"/>
              </a:spcBef>
              <a:spcAft>
                <a:spcPts val="0"/>
              </a:spcAft>
              <a:buNone/>
            </a:pPr>
            <a:r>
              <a:rPr i="1" lang="en-IN" sz="1900">
                <a:solidFill>
                  <a:srgbClr val="000000"/>
                </a:solidFill>
                <a:latin typeface="Times New Roman"/>
                <a:ea typeface="Times New Roman"/>
                <a:cs typeface="Times New Roman"/>
                <a:sym typeface="Times New Roman"/>
              </a:rPr>
              <a:t>    while(j &lt;= t)</a:t>
            </a:r>
            <a:r>
              <a:rPr lang="en-IN" sz="1900">
                <a:solidFill>
                  <a:srgbClr val="000000"/>
                </a:solidFill>
                <a:latin typeface="Times New Roman"/>
                <a:ea typeface="Times New Roman"/>
                <a:cs typeface="Times New Roman"/>
                <a:sym typeface="Times New Roman"/>
              </a:rPr>
              <a:t> </a:t>
            </a:r>
            <a:endParaRPr sz="1900">
              <a:solidFill>
                <a:srgbClr val="000000"/>
              </a:solidFill>
              <a:latin typeface="Times New Roman"/>
              <a:ea typeface="Times New Roman"/>
              <a:cs typeface="Times New Roman"/>
              <a:sym typeface="Times New Roman"/>
            </a:endParaRPr>
          </a:p>
          <a:p>
            <a:pPr indent="0" lvl="0" marL="457200" rtl="0" algn="just">
              <a:lnSpc>
                <a:spcPct val="115000"/>
              </a:lnSpc>
              <a:spcBef>
                <a:spcPts val="1600"/>
              </a:spcBef>
              <a:spcAft>
                <a:spcPts val="0"/>
              </a:spcAft>
              <a:buNone/>
            </a:pPr>
            <a:r>
              <a:t/>
            </a:r>
            <a:endParaRPr sz="1900">
              <a:solidFill>
                <a:srgbClr val="000000"/>
              </a:solidFill>
              <a:latin typeface="Times New Roman"/>
              <a:ea typeface="Times New Roman"/>
              <a:cs typeface="Times New Roman"/>
              <a:sym typeface="Times New Roman"/>
            </a:endParaRPr>
          </a:p>
          <a:p>
            <a:pPr indent="0" lvl="0" marL="457200" rtl="0" algn="just">
              <a:lnSpc>
                <a:spcPct val="115000"/>
              </a:lnSpc>
              <a:spcBef>
                <a:spcPts val="1600"/>
              </a:spcBef>
              <a:spcAft>
                <a:spcPts val="1600"/>
              </a:spcAft>
              <a:buNone/>
            </a:pPr>
            <a:r>
              <a:t/>
            </a:r>
            <a:endParaRPr sz="190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IN"/>
              <a:t>Proposed Methodology</a:t>
            </a:r>
            <a:endParaRPr/>
          </a:p>
        </p:txBody>
      </p:sp>
      <p:sp>
        <p:nvSpPr>
          <p:cNvPr id="116" name="Google Shape;116;p20"/>
          <p:cNvSpPr txBox="1"/>
          <p:nvPr>
            <p:ph idx="1" type="body"/>
          </p:nvPr>
        </p:nvSpPr>
        <p:spPr>
          <a:xfrm>
            <a:off x="457200" y="1604526"/>
            <a:ext cx="8229300" cy="4488600"/>
          </a:xfrm>
          <a:prstGeom prst="rect">
            <a:avLst/>
          </a:prstGeom>
        </p:spPr>
        <p:txBody>
          <a:bodyPr anchorCtr="0" anchor="t" bIns="0" lIns="0" spcFirstLastPara="1" rIns="0" wrap="square" tIns="0">
            <a:noAutofit/>
          </a:bodyPr>
          <a:lstStyle/>
          <a:p>
            <a:pPr indent="0" lvl="0" marL="0" rtl="0" algn="l">
              <a:lnSpc>
                <a:spcPct val="115000"/>
              </a:lnSpc>
              <a:spcBef>
                <a:spcPts val="1000"/>
              </a:spcBef>
              <a:spcAft>
                <a:spcPts val="0"/>
              </a:spcAft>
              <a:buNone/>
            </a:pPr>
            <a:r>
              <a:rPr lang="en-IN" sz="1900">
                <a:solidFill>
                  <a:srgbClr val="000000"/>
                </a:solidFill>
                <a:latin typeface="Times New Roman"/>
                <a:ea typeface="Times New Roman"/>
                <a:cs typeface="Times New Roman"/>
                <a:sym typeface="Times New Roman"/>
              </a:rPr>
              <a:t> 2.    Neighbourhood Structure :</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160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A neighborhood structure is one of the mapping functions where the neighbourhood operator is actually moving an element of the existing solution by performing a small movement. </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The main motive is to enhance the efficiency of the local finding in the neighbourhood. To create more solutions from the selected neighbourhood, classical neighbourhood structures such as insertion neighbourhood structure (INS), swap neighbourhood structure (SNS), reversion neighbourhood structure (RNS), block-shift neighbourhood structure (BNS) can be considered.</a:t>
            </a:r>
            <a:endParaRPr sz="1900">
              <a:solidFill>
                <a:srgbClr val="000000"/>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sz="19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9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900">
              <a:latin typeface="Times New Roman"/>
              <a:ea typeface="Times New Roman"/>
              <a:cs typeface="Times New Roman"/>
              <a:sym typeface="Times New Roman"/>
            </a:endParaRPr>
          </a:p>
          <a:p>
            <a:pPr indent="0" lvl="0" marL="457200" rtl="0" algn="l">
              <a:lnSpc>
                <a:spcPct val="115000"/>
              </a:lnSpc>
              <a:spcBef>
                <a:spcPts val="1000"/>
              </a:spcBef>
              <a:spcAft>
                <a:spcPts val="1600"/>
              </a:spcAft>
              <a:buNone/>
            </a:pPr>
            <a:r>
              <a:t/>
            </a:r>
            <a:endParaRPr sz="1900">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457200" y="27360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IN"/>
              <a:t>Proposed Methodology</a:t>
            </a:r>
            <a:endParaRPr/>
          </a:p>
        </p:txBody>
      </p:sp>
      <p:sp>
        <p:nvSpPr>
          <p:cNvPr id="122" name="Google Shape;122;p21"/>
          <p:cNvSpPr txBox="1"/>
          <p:nvPr>
            <p:ph idx="1" type="body"/>
          </p:nvPr>
        </p:nvSpPr>
        <p:spPr>
          <a:xfrm>
            <a:off x="457200" y="1604520"/>
            <a:ext cx="8229300" cy="3977400"/>
          </a:xfrm>
          <a:prstGeom prst="rect">
            <a:avLst/>
          </a:prstGeom>
        </p:spPr>
        <p:txBody>
          <a:bodyPr anchorCtr="0" anchor="t" bIns="0" lIns="0" spcFirstLastPara="1" rIns="0" wrap="square" tIns="0">
            <a:noAutofit/>
          </a:bodyPr>
          <a:lstStyle/>
          <a:p>
            <a:pPr indent="0" lvl="0" marL="0" rtl="0" algn="l">
              <a:lnSpc>
                <a:spcPct val="115000"/>
              </a:lnSpc>
              <a:spcBef>
                <a:spcPts val="1000"/>
              </a:spcBef>
              <a:spcAft>
                <a:spcPts val="0"/>
              </a:spcAft>
              <a:buNone/>
            </a:pPr>
            <a:r>
              <a:rPr lang="en-IN" sz="1900">
                <a:latin typeface="Times New Roman"/>
                <a:ea typeface="Times New Roman"/>
                <a:cs typeface="Times New Roman"/>
                <a:sym typeface="Times New Roman"/>
              </a:rPr>
              <a:t>2.    Neighbourhood Structure :</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1600"/>
              </a:spcBef>
              <a:spcAft>
                <a:spcPts val="0"/>
              </a:spcAft>
              <a:buClr>
                <a:srgbClr val="000000"/>
              </a:buClr>
              <a:buSzPts val="1900"/>
              <a:buChar char="●"/>
            </a:pPr>
            <a:r>
              <a:rPr lang="en-IN" sz="1900">
                <a:solidFill>
                  <a:srgbClr val="000000"/>
                </a:solidFill>
                <a:latin typeface="Times New Roman"/>
                <a:ea typeface="Times New Roman"/>
                <a:cs typeface="Times New Roman"/>
                <a:sym typeface="Times New Roman"/>
              </a:rPr>
              <a:t>From the INS neighbourhood structure, such jobs or machine permutations are created where the x</a:t>
            </a:r>
            <a:r>
              <a:rPr baseline="30000" lang="en-IN" sz="1900">
                <a:solidFill>
                  <a:srgbClr val="000000"/>
                </a:solidFill>
                <a:latin typeface="Times New Roman"/>
                <a:ea typeface="Times New Roman"/>
                <a:cs typeface="Times New Roman"/>
                <a:sym typeface="Times New Roman"/>
              </a:rPr>
              <a:t>th</a:t>
            </a:r>
            <a:r>
              <a:rPr lang="en-IN" sz="1900">
                <a:solidFill>
                  <a:srgbClr val="000000"/>
                </a:solidFill>
                <a:latin typeface="Times New Roman"/>
                <a:ea typeface="Times New Roman"/>
                <a:cs typeface="Times New Roman"/>
                <a:sym typeface="Times New Roman"/>
              </a:rPr>
              <a:t> operator is removed and is inserted after the y</a:t>
            </a:r>
            <a:r>
              <a:rPr baseline="30000" lang="en-IN" sz="1900">
                <a:solidFill>
                  <a:srgbClr val="000000"/>
                </a:solidFill>
                <a:latin typeface="Times New Roman"/>
                <a:ea typeface="Times New Roman"/>
                <a:cs typeface="Times New Roman"/>
                <a:sym typeface="Times New Roman"/>
              </a:rPr>
              <a:t>th</a:t>
            </a:r>
            <a:r>
              <a:rPr lang="en-IN" sz="1900">
                <a:solidFill>
                  <a:srgbClr val="000000"/>
                </a:solidFill>
                <a:latin typeface="Gungsuh"/>
                <a:ea typeface="Gungsuh"/>
                <a:cs typeface="Gungsuh"/>
                <a:sym typeface="Gungsuh"/>
              </a:rPr>
              <a:t> operator where x ≠ y and x ≠ y + 1. The SNS neighbour is actually obtained by swapping the x</a:t>
            </a:r>
            <a:r>
              <a:rPr baseline="30000" lang="en-IN" sz="1900">
                <a:solidFill>
                  <a:srgbClr val="000000"/>
                </a:solidFill>
                <a:latin typeface="Times New Roman"/>
                <a:ea typeface="Times New Roman"/>
                <a:cs typeface="Times New Roman"/>
                <a:sym typeface="Times New Roman"/>
              </a:rPr>
              <a:t>th</a:t>
            </a:r>
            <a:r>
              <a:rPr lang="en-IN" sz="1900">
                <a:solidFill>
                  <a:srgbClr val="000000"/>
                </a:solidFill>
                <a:latin typeface="Times New Roman"/>
                <a:ea typeface="Times New Roman"/>
                <a:cs typeface="Times New Roman"/>
                <a:sym typeface="Times New Roman"/>
              </a:rPr>
              <a:t> and the y</a:t>
            </a:r>
            <a:r>
              <a:rPr baseline="30000" lang="en-IN" sz="1900">
                <a:solidFill>
                  <a:srgbClr val="000000"/>
                </a:solidFill>
                <a:latin typeface="Times New Roman"/>
                <a:ea typeface="Times New Roman"/>
                <a:cs typeface="Times New Roman"/>
                <a:sym typeface="Times New Roman"/>
              </a:rPr>
              <a:t>th</a:t>
            </a:r>
            <a:r>
              <a:rPr lang="en-IN" sz="1900">
                <a:solidFill>
                  <a:srgbClr val="000000"/>
                </a:solidFill>
                <a:latin typeface="Gungsuh"/>
                <a:ea typeface="Gungsuh"/>
                <a:cs typeface="Gungsuh"/>
                <a:sym typeface="Gungsuh"/>
              </a:rPr>
              <a:t> operator with x ≠ y. In the RNS neighbourhood, operators are swapped and the operators between the swapped operators are reversed. In the BNS neighbourhood, k consecutive operators are removed from the position a i.e a &lt; n - k + 1 and reinserted into position b where b &gt; 1 + a - k or a &gt; b. </a:t>
            </a:r>
            <a:endParaRPr sz="1900">
              <a:solidFill>
                <a:srgbClr val="000000"/>
              </a:solidFill>
              <a:latin typeface="Times New Roman"/>
              <a:ea typeface="Times New Roman"/>
              <a:cs typeface="Times New Roman"/>
              <a:sym typeface="Times New Roman"/>
            </a:endParaRPr>
          </a:p>
          <a:p>
            <a:pPr indent="0" lvl="0" marL="0" rtl="0" algn="l">
              <a:spcBef>
                <a:spcPts val="10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457200" y="286750"/>
            <a:ext cx="8229300" cy="11448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dk2"/>
              </a:buClr>
              <a:buSzPts val="1100"/>
              <a:buFont typeface="Arial"/>
              <a:buNone/>
            </a:pPr>
            <a:r>
              <a:rPr lang="en-IN"/>
              <a:t>Proposed Methodology</a:t>
            </a:r>
            <a:endParaRPr/>
          </a:p>
        </p:txBody>
      </p:sp>
      <p:sp>
        <p:nvSpPr>
          <p:cNvPr id="128" name="Google Shape;128;p22"/>
          <p:cNvSpPr txBox="1"/>
          <p:nvPr>
            <p:ph idx="1" type="body"/>
          </p:nvPr>
        </p:nvSpPr>
        <p:spPr>
          <a:xfrm>
            <a:off x="457200" y="1604520"/>
            <a:ext cx="8229300" cy="3977400"/>
          </a:xfrm>
          <a:prstGeom prst="rect">
            <a:avLst/>
          </a:prstGeom>
        </p:spPr>
        <p:txBody>
          <a:bodyPr anchorCtr="0" anchor="t" bIns="0" lIns="0" spcFirstLastPara="1" rIns="0" wrap="square" tIns="0">
            <a:noAutofit/>
          </a:bodyPr>
          <a:lstStyle/>
          <a:p>
            <a:pPr indent="0" lvl="0" marL="0" rtl="0" algn="l">
              <a:lnSpc>
                <a:spcPct val="115000"/>
              </a:lnSpc>
              <a:spcBef>
                <a:spcPts val="1000"/>
              </a:spcBef>
              <a:spcAft>
                <a:spcPts val="0"/>
              </a:spcAft>
              <a:buNone/>
            </a:pPr>
            <a:r>
              <a:rPr lang="en-IN" sz="1900">
                <a:solidFill>
                  <a:srgbClr val="000000"/>
                </a:solidFill>
                <a:latin typeface="Times New Roman"/>
                <a:ea typeface="Times New Roman"/>
                <a:cs typeface="Times New Roman"/>
                <a:sym typeface="Times New Roman"/>
              </a:rPr>
              <a:t>3.     Epistasis : </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160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The measurement of epistasis was first proposed by Davidor in 1990 where it was said that a linear function can be considered as a fitness function if it doesn't have any epistasis and the amount of epistasis is called epistasis variance.</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Epistasis can be introduced as a generalization process of investigating between one or more locations on a chromosome, having a concept of the fitness landscape, where it gives a more proper resolution.</a:t>
            </a:r>
            <a:endParaRPr sz="1900">
              <a:solidFill>
                <a:srgbClr val="000000"/>
              </a:solidFill>
              <a:latin typeface="Times New Roman"/>
              <a:ea typeface="Times New Roman"/>
              <a:cs typeface="Times New Roman"/>
              <a:sym typeface="Times New Roman"/>
            </a:endParaRPr>
          </a:p>
          <a:p>
            <a:pPr indent="-349250" lvl="0" marL="457200" rtl="0" algn="just">
              <a:lnSpc>
                <a:spcPct val="115000"/>
              </a:lnSpc>
              <a:spcBef>
                <a:spcPts val="0"/>
              </a:spcBef>
              <a:spcAft>
                <a:spcPts val="0"/>
              </a:spcAft>
              <a:buClr>
                <a:srgbClr val="000000"/>
              </a:buClr>
              <a:buSzPts val="1900"/>
              <a:buFont typeface="Times New Roman"/>
              <a:buChar char="●"/>
            </a:pPr>
            <a:r>
              <a:rPr lang="en-IN" sz="1900">
                <a:solidFill>
                  <a:srgbClr val="000000"/>
                </a:solidFill>
                <a:latin typeface="Times New Roman"/>
                <a:ea typeface="Times New Roman"/>
                <a:cs typeface="Times New Roman"/>
                <a:sym typeface="Times New Roman"/>
              </a:rPr>
              <a:t>Epistasis expresses correlation between the bits and optimal bit decidability along with the large classes of the function.</a:t>
            </a:r>
            <a:endParaRPr sz="19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Clr>
                <a:schemeClr val="dk2"/>
              </a:buClr>
              <a:buSzPts val="1100"/>
              <a:buFont typeface="Arial"/>
              <a:buNone/>
            </a:pPr>
            <a:r>
              <a:t/>
            </a:r>
            <a:endParaRPr sz="1900">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